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 id="2147483870" r:id="rId2"/>
  </p:sldMasterIdLst>
  <p:sldIdLst>
    <p:sldId id="256" r:id="rId3"/>
    <p:sldId id="259" r:id="rId4"/>
    <p:sldId id="260" r:id="rId5"/>
    <p:sldId id="261" r:id="rId6"/>
    <p:sldId id="262" r:id="rId7"/>
    <p:sldId id="263" r:id="rId8"/>
    <p:sldId id="265" r:id="rId9"/>
    <p:sldId id="266" r:id="rId10"/>
    <p:sldId id="267" r:id="rId11"/>
    <p:sldId id="268" r:id="rId12"/>
    <p:sldId id="269" r:id="rId13"/>
    <p:sldId id="270" r:id="rId14"/>
    <p:sldId id="271" r:id="rId15"/>
    <p:sldId id="274" r:id="rId16"/>
    <p:sldId id="272" r:id="rId17"/>
    <p:sldId id="276" r:id="rId18"/>
    <p:sldId id="279" r:id="rId19"/>
    <p:sldId id="280" r:id="rId20"/>
    <p:sldId id="286" r:id="rId21"/>
    <p:sldId id="285" r:id="rId22"/>
    <p:sldId id="284" r:id="rId23"/>
    <p:sldId id="278" r:id="rId24"/>
    <p:sldId id="283" r:id="rId25"/>
    <p:sldId id="282" r:id="rId26"/>
    <p:sldId id="288" r:id="rId27"/>
    <p:sldId id="281" r:id="rId28"/>
    <p:sldId id="289" r:id="rId29"/>
    <p:sldId id="264" r:id="rId30"/>
    <p:sldId id="277"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E53F9E-D36C-6390-E34A-1E6F56D573AD}" v="7968" dt="2023-06-02T19:59:08.587"/>
    <p1510:client id="{4A3168AD-B742-328A-5130-0C1F375EF866}" v="1330" dt="2023-06-01T17:51:21.558"/>
    <p1510:client id="{93F36777-E30F-26BB-1940-9C2E3E1C49E8}" v="182" dt="2023-05-31T18:58:02.491"/>
    <p1510:client id="{B723E6A8-451C-648B-A21D-D41BA8130096}" v="7106" dt="2023-06-04T17:05:03.905"/>
    <p1510:client id="{D4EC1E13-A62A-F0D2-6345-11DE16247EBA}" v="5" dt="2023-06-02T17:39:06.241"/>
    <p1510:client id="{D76D24FA-AB79-449D-A227-AACA9AFB8A40}" v="14" dt="2023-05-30T23:42:30.318"/>
    <p1510:client id="{E4A0074F-ADAB-1C07-47C3-1889EC8DF0F1}" v="1" dt="2023-05-31T02:02:19.422"/>
    <p1510:client id="{F8A175D6-B093-8663-4274-ACB5AC54E4F1}" v="18" dt="2023-06-02T16:53:08.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6/4/2023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76302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dirty="0"/>
              <a:t>6/4/2023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38674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dirty="0"/>
              <a:t>6/4/2023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132393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47726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3914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5111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56358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3000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46862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0015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65059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62C4-EDD9-4389-A98B-B87ECEA2A816}" type="datetimeFigureOut">
              <a:rPr lang="en-US" dirty="0"/>
              <a:t>6/4/2023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209460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12560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87417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5993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6/4/2023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15312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54B2F-12DE-47F5-8894-472B206D2E1E}" type="datetimeFigureOut">
              <a:rPr lang="en-US" dirty="0"/>
              <a:t>6/4/2023</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1060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0E46F-7819-4ACF-B48B-48222C2ACC88}" type="datetimeFigureOut">
              <a:rPr lang="en-US" dirty="0"/>
              <a:t>6/4/2023</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682081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6/4/2023</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73477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6/4/2023</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4370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6/4/2023</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61681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6/4/2023</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783444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Eigth level</a:t>
            </a:r>
          </a:p>
          <a:p>
            <a:pPr lvl="8"/>
            <a:r>
              <a:rPr lang="en-US"/>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6/4/2023</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2352949"/>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50650345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oracle.com/java/technologies/javase/jdk-relnotes-index.html"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hyperlink" Target="https://codegym.cc/groups/posts/594-history-of-java-a-full-story-of-java-development-from-1991-to-2021" TargetMode="External"/><Relationship Id="rId3" Type="http://schemas.openxmlformats.org/officeDocument/2006/relationships/hyperlink" Target="https://en.wikipedia.org/wiki/James_Gosling" TargetMode="External"/><Relationship Id="rId7" Type="http://schemas.openxmlformats.org/officeDocument/2006/relationships/hyperlink" Target="https://www.javatpoint.com/history-of-java" TargetMode="External"/><Relationship Id="rId2" Type="http://schemas.openxmlformats.org/officeDocument/2006/relationships/hyperlink" Target="https://en.wikipedia.org/wiki/Java_virtual_machine" TargetMode="External"/><Relationship Id="rId1" Type="http://schemas.openxmlformats.org/officeDocument/2006/relationships/slideLayout" Target="../slideLayouts/slideLayout13.xml"/><Relationship Id="rId6" Type="http://schemas.openxmlformats.org/officeDocument/2006/relationships/hyperlink" Target="https://en.wikipedia.org/wiki/Acquisition_of_Sun_Microsystems_by_Oracle_Corporation" TargetMode="External"/><Relationship Id="rId11" Type="http://schemas.openxmlformats.org/officeDocument/2006/relationships/hyperlink" Target="https://en.wikipedia.org/wiki/Java_class_file" TargetMode="External"/><Relationship Id="rId5" Type="http://schemas.openxmlformats.org/officeDocument/2006/relationships/hyperlink" Target="https://en.wikipedia.org/wiki/Patrick_Naughton" TargetMode="External"/><Relationship Id="rId10" Type="http://schemas.openxmlformats.org/officeDocument/2006/relationships/hyperlink" Target="https://docs.oracle.com/javase/specs/jvms/se7/html/jvms-4.html" TargetMode="External"/><Relationship Id="rId4" Type="http://schemas.openxmlformats.org/officeDocument/2006/relationships/hyperlink" Target="https://www.bluechairgroup.com/team/mike-sheridan/" TargetMode="External"/><Relationship Id="rId9" Type="http://schemas.openxmlformats.org/officeDocument/2006/relationships/hyperlink" Target="https://www.geeksforgeeks.org/the-complete-history-of-java-programming-languag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3D Machine Parts">
            <a:extLst>
              <a:ext uri="{FF2B5EF4-FFF2-40B4-BE49-F238E27FC236}">
                <a16:creationId xmlns:a16="http://schemas.microsoft.com/office/drawing/2014/main" id="{E3F3D1A2-221E-A3C6-73ED-2765DE0285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790744"/>
            <a:ext cx="12666451" cy="7648744"/>
          </a:xfrm>
          <a:prstGeom prst="rect">
            <a:avLst/>
          </a:prstGeom>
        </p:spPr>
      </p:pic>
      <p:sp>
        <p:nvSpPr>
          <p:cNvPr id="2" name="Title 1"/>
          <p:cNvSpPr>
            <a:spLocks noGrp="1"/>
          </p:cNvSpPr>
          <p:nvPr>
            <p:ph type="ctrTitle"/>
          </p:nvPr>
        </p:nvSpPr>
        <p:spPr>
          <a:xfrm>
            <a:off x="1442337" y="1648267"/>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cs typeface="Calibri Light"/>
              </a:rPr>
              <a:t>Java Virtual Machine(JVM)</a:t>
            </a:r>
            <a:endParaRPr lang="en-US" sz="5200">
              <a:solidFill>
                <a:srgbClr val="FFFFFF"/>
              </a:solidFill>
            </a:endParaRPr>
          </a:p>
        </p:txBody>
      </p:sp>
      <p:sp>
        <p:nvSpPr>
          <p:cNvPr id="3" name="Subtitle 2"/>
          <p:cNvSpPr>
            <a:spLocks noGrp="1"/>
          </p:cNvSpPr>
          <p:nvPr>
            <p:ph type="subTitle" idx="1"/>
          </p:nvPr>
        </p:nvSpPr>
        <p:spPr>
          <a:xfrm>
            <a:off x="1114428" y="5409137"/>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342900" indent="-342900">
              <a:buFont typeface="Calibri" panose="020B0604020202020204" pitchFamily="34" charset="0"/>
              <a:buChar char="-"/>
            </a:pPr>
            <a:r>
              <a:rPr lang="en-US">
                <a:solidFill>
                  <a:srgbClr val="FFFFFF"/>
                </a:solidFill>
                <a:ea typeface="Calibri"/>
                <a:cs typeface="Calibri"/>
              </a:rPr>
              <a:t>Cindy Chen, Julia Zinda, Cassie Sand, Logan Johansson</a:t>
            </a:r>
          </a:p>
          <a:p>
            <a:pPr marL="342900" indent="-342900">
              <a:buFont typeface="Calibri" panose="020B0604020202020204" pitchFamily="34" charset="0"/>
              <a:buChar char="-"/>
            </a:pPr>
            <a:endParaRPr lang="en-US">
              <a:solidFill>
                <a:srgbClr val="FFFFFF"/>
              </a:solidFill>
              <a:ea typeface="Calibri"/>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Java: the goal</a:t>
            </a:r>
            <a:endParaRPr lang="en-US" sz="4000" dirty="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5" name="TextBox 4">
            <a:extLst>
              <a:ext uri="{FF2B5EF4-FFF2-40B4-BE49-F238E27FC236}">
                <a16:creationId xmlns:a16="http://schemas.microsoft.com/office/drawing/2014/main" id="{90C7383C-0D50-8AA0-EFF5-9C0434C52759}"/>
              </a:ext>
            </a:extLst>
          </p:cNvPr>
          <p:cNvSpPr txBox="1"/>
          <p:nvPr/>
        </p:nvSpPr>
        <p:spPr>
          <a:xfrm>
            <a:off x="11012" y="1599864"/>
            <a:ext cx="12196894"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cs typeface="Calibri"/>
              </a:rPr>
              <a:t>According to the developers, Java was developed with several core principles:</a:t>
            </a:r>
          </a:p>
          <a:p>
            <a:pPr lvl="2">
              <a:buFont typeface="Arial"/>
              <a:buChar char="•"/>
            </a:pPr>
            <a:r>
              <a:rPr lang="en-US" dirty="0">
                <a:solidFill>
                  <a:srgbClr val="172B53"/>
                </a:solidFill>
                <a:latin typeface="Arial"/>
                <a:cs typeface="Arial"/>
              </a:rPr>
              <a:t>Simple,</a:t>
            </a:r>
            <a:endParaRPr lang="en-US">
              <a:cs typeface="Calibri"/>
            </a:endParaRPr>
          </a:p>
          <a:p>
            <a:pPr lvl="2">
              <a:buFont typeface="Arial"/>
              <a:buChar char="•"/>
            </a:pPr>
            <a:r>
              <a:rPr lang="en-US" dirty="0">
                <a:solidFill>
                  <a:srgbClr val="172B53"/>
                </a:solidFill>
                <a:latin typeface="Arial"/>
                <a:cs typeface="Arial"/>
              </a:rPr>
              <a:t>Robust,</a:t>
            </a:r>
            <a:endParaRPr lang="en-US" dirty="0">
              <a:cs typeface="Calibri"/>
            </a:endParaRPr>
          </a:p>
          <a:p>
            <a:pPr lvl="2">
              <a:buFont typeface="Arial"/>
              <a:buChar char="•"/>
            </a:pPr>
            <a:r>
              <a:rPr lang="en-US" dirty="0">
                <a:solidFill>
                  <a:srgbClr val="172B53"/>
                </a:solidFill>
                <a:latin typeface="Arial"/>
                <a:cs typeface="Arial"/>
              </a:rPr>
              <a:t>Portable,</a:t>
            </a:r>
            <a:endParaRPr lang="en-US">
              <a:cs typeface="Calibri"/>
            </a:endParaRPr>
          </a:p>
          <a:p>
            <a:pPr lvl="2">
              <a:buFont typeface="Arial"/>
              <a:buChar char="•"/>
            </a:pPr>
            <a:r>
              <a:rPr lang="en-US" dirty="0">
                <a:solidFill>
                  <a:srgbClr val="172B53"/>
                </a:solidFill>
                <a:latin typeface="Arial"/>
                <a:cs typeface="Arial"/>
              </a:rPr>
              <a:t>Platform-independent,</a:t>
            </a:r>
            <a:endParaRPr lang="en-US">
              <a:cs typeface="Calibri"/>
            </a:endParaRPr>
          </a:p>
          <a:p>
            <a:pPr lvl="2">
              <a:buFont typeface="Arial"/>
              <a:buChar char="•"/>
            </a:pPr>
            <a:r>
              <a:rPr lang="en-US" dirty="0">
                <a:solidFill>
                  <a:srgbClr val="172B53"/>
                </a:solidFill>
                <a:latin typeface="Arial"/>
                <a:cs typeface="Arial"/>
              </a:rPr>
              <a:t>Secured,</a:t>
            </a:r>
            <a:endParaRPr lang="en-US">
              <a:cs typeface="Calibri"/>
            </a:endParaRPr>
          </a:p>
          <a:p>
            <a:pPr lvl="2">
              <a:buFont typeface="Arial"/>
              <a:buChar char="•"/>
            </a:pPr>
            <a:r>
              <a:rPr lang="en-US" dirty="0">
                <a:solidFill>
                  <a:srgbClr val="172B53"/>
                </a:solidFill>
                <a:latin typeface="Arial"/>
                <a:cs typeface="Arial"/>
              </a:rPr>
              <a:t>High Performance,</a:t>
            </a:r>
            <a:endParaRPr lang="en-US">
              <a:cs typeface="Calibri"/>
            </a:endParaRPr>
          </a:p>
          <a:p>
            <a:pPr lvl="2">
              <a:buFont typeface="Arial"/>
              <a:buChar char="•"/>
            </a:pPr>
            <a:r>
              <a:rPr lang="en-US" dirty="0">
                <a:solidFill>
                  <a:srgbClr val="172B53"/>
                </a:solidFill>
                <a:latin typeface="Arial"/>
                <a:cs typeface="Arial"/>
              </a:rPr>
              <a:t>Multithreaded,</a:t>
            </a:r>
            <a:endParaRPr lang="en-US">
              <a:cs typeface="Calibri"/>
            </a:endParaRPr>
          </a:p>
          <a:p>
            <a:pPr lvl="2">
              <a:buFont typeface="Arial"/>
              <a:buChar char="•"/>
            </a:pPr>
            <a:r>
              <a:rPr lang="en-US" dirty="0">
                <a:solidFill>
                  <a:srgbClr val="172B53"/>
                </a:solidFill>
                <a:latin typeface="Arial"/>
                <a:cs typeface="Arial"/>
              </a:rPr>
              <a:t>Architecture Neutral,</a:t>
            </a:r>
            <a:endParaRPr lang="en-US">
              <a:cs typeface="Calibri"/>
            </a:endParaRPr>
          </a:p>
          <a:p>
            <a:pPr lvl="2">
              <a:buFont typeface="Arial"/>
              <a:buChar char="•"/>
            </a:pPr>
            <a:r>
              <a:rPr lang="en-US" dirty="0">
                <a:solidFill>
                  <a:srgbClr val="172B53"/>
                </a:solidFill>
                <a:latin typeface="Arial"/>
                <a:cs typeface="Arial"/>
              </a:rPr>
              <a:t>Object-Oriented,</a:t>
            </a:r>
            <a:endParaRPr lang="en-US">
              <a:cs typeface="Calibri"/>
            </a:endParaRPr>
          </a:p>
          <a:p>
            <a:pPr lvl="2">
              <a:buFont typeface="Arial"/>
              <a:buChar char="•"/>
            </a:pPr>
            <a:r>
              <a:rPr lang="en-US" dirty="0">
                <a:solidFill>
                  <a:srgbClr val="172B53"/>
                </a:solidFill>
                <a:latin typeface="Arial"/>
                <a:cs typeface="Arial"/>
              </a:rPr>
              <a:t>Interpreted,</a:t>
            </a:r>
            <a:endParaRPr lang="en-US">
              <a:cs typeface="Calibri"/>
            </a:endParaRPr>
          </a:p>
          <a:p>
            <a:pPr lvl="2">
              <a:buFont typeface="Arial"/>
              <a:buChar char="•"/>
            </a:pPr>
            <a:r>
              <a:rPr lang="en-US" dirty="0">
                <a:solidFill>
                  <a:srgbClr val="172B53"/>
                </a:solidFill>
                <a:latin typeface="Arial"/>
                <a:cs typeface="Arial"/>
              </a:rPr>
              <a:t>Dynamic.</a:t>
            </a:r>
            <a:endParaRPr lang="en-US">
              <a:cs typeface="Calibri"/>
            </a:endParaRPr>
          </a:p>
          <a:p>
            <a:pPr marL="285750" indent="-285750">
              <a:buFont typeface="Calibri"/>
              <a:buChar char="-"/>
            </a:pPr>
            <a:r>
              <a:rPr lang="en-US">
                <a:cs typeface="Calibri"/>
              </a:rPr>
              <a:t>While meeting the above core principles, developers also had five primary goals for developing this programming language:</a:t>
            </a:r>
          </a:p>
          <a:p>
            <a:pPr lvl="2">
              <a:buFont typeface="Arial"/>
              <a:buChar char="•"/>
            </a:pPr>
            <a:r>
              <a:rPr lang="en-US" dirty="0">
                <a:solidFill>
                  <a:srgbClr val="172B53"/>
                </a:solidFill>
                <a:latin typeface="Arial"/>
                <a:cs typeface="Arial"/>
              </a:rPr>
              <a:t>Use the object-oriented programming methodology.</a:t>
            </a:r>
            <a:endParaRPr lang="en-US">
              <a:cs typeface="Calibri"/>
            </a:endParaRPr>
          </a:p>
          <a:p>
            <a:pPr lvl="2">
              <a:buFont typeface="Arial"/>
              <a:buChar char="•"/>
            </a:pPr>
            <a:r>
              <a:rPr lang="en-US" dirty="0">
                <a:solidFill>
                  <a:srgbClr val="172B53"/>
                </a:solidFill>
                <a:latin typeface="Arial"/>
                <a:cs typeface="Arial"/>
              </a:rPr>
              <a:t>Support executing of the same code on multiple platforms and operating systems.</a:t>
            </a:r>
            <a:endParaRPr lang="en-US" dirty="0">
              <a:cs typeface="Calibri"/>
            </a:endParaRPr>
          </a:p>
          <a:p>
            <a:pPr lvl="2">
              <a:buFont typeface="Arial"/>
              <a:buChar char="•"/>
            </a:pPr>
            <a:r>
              <a:rPr lang="en-US" dirty="0">
                <a:solidFill>
                  <a:srgbClr val="172B53"/>
                </a:solidFill>
                <a:latin typeface="Arial"/>
                <a:cs typeface="Arial"/>
              </a:rPr>
              <a:t>Built-in computer network support.</a:t>
            </a:r>
            <a:endParaRPr lang="en-US" dirty="0">
              <a:cs typeface="Calibri"/>
            </a:endParaRPr>
          </a:p>
          <a:p>
            <a:pPr lvl="2">
              <a:buFont typeface="Arial"/>
              <a:buChar char="•"/>
            </a:pPr>
            <a:r>
              <a:rPr lang="en-US" dirty="0">
                <a:solidFill>
                  <a:srgbClr val="172B53"/>
                </a:solidFill>
                <a:latin typeface="Arial"/>
                <a:cs typeface="Arial"/>
              </a:rPr>
              <a:t>Allow secure execution of code from remote sources.</a:t>
            </a:r>
            <a:endParaRPr lang="en-US">
              <a:cs typeface="Calibri"/>
            </a:endParaRPr>
          </a:p>
          <a:p>
            <a:pPr lvl="2">
              <a:buFont typeface="Arial"/>
              <a:buChar char="•"/>
            </a:pPr>
            <a:r>
              <a:rPr lang="en-US" dirty="0">
                <a:solidFill>
                  <a:srgbClr val="172B53"/>
                </a:solidFill>
                <a:latin typeface="Arial"/>
                <a:cs typeface="Arial"/>
              </a:rPr>
              <a:t>Be easy to learn and use.</a:t>
            </a:r>
            <a:endParaRPr lang="en-US">
              <a:cs typeface="Calibri"/>
            </a:endParaRPr>
          </a:p>
          <a:p>
            <a:pPr marL="285750" indent="-285750">
              <a:buFont typeface="Calibri"/>
              <a:buChar char="-"/>
            </a:pPr>
            <a:endParaRPr lang="en-US" dirty="0">
              <a:cs typeface="Calibri"/>
            </a:endParaRPr>
          </a:p>
        </p:txBody>
      </p:sp>
      <p:pic>
        <p:nvPicPr>
          <p:cNvPr id="6" name="Picture 6" descr="A picture containing arrow&#10;&#10;Description automatically generated">
            <a:extLst>
              <a:ext uri="{FF2B5EF4-FFF2-40B4-BE49-F238E27FC236}">
                <a16:creationId xmlns:a16="http://schemas.microsoft.com/office/drawing/2014/main" id="{9B185B07-C13E-F7E6-21CE-DA9F98E7B7A2}"/>
              </a:ext>
            </a:extLst>
          </p:cNvPr>
          <p:cNvPicPr>
            <a:picLocks noChangeAspect="1"/>
          </p:cNvPicPr>
          <p:nvPr/>
        </p:nvPicPr>
        <p:blipFill>
          <a:blip r:embed="rId2"/>
          <a:stretch>
            <a:fillRect/>
          </a:stretch>
        </p:blipFill>
        <p:spPr>
          <a:xfrm>
            <a:off x="9123423" y="2246"/>
            <a:ext cx="3074778" cy="1591394"/>
          </a:xfrm>
          <a:prstGeom prst="rect">
            <a:avLst/>
          </a:prstGeom>
        </p:spPr>
      </p:pic>
    </p:spTree>
    <p:extLst>
      <p:ext uri="{BB962C8B-B14F-4D97-AF65-F5344CB8AC3E}">
        <p14:creationId xmlns:p14="http://schemas.microsoft.com/office/powerpoint/2010/main" val="634908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Java: development</a:t>
            </a:r>
            <a:endParaRPr lang="en-US" sz="4000" dirty="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2F7A4D75-1F7E-EB0E-E93E-F2869C155C49}"/>
              </a:ext>
            </a:extLst>
          </p:cNvPr>
          <p:cNvSpPr txBox="1"/>
          <p:nvPr/>
        </p:nvSpPr>
        <p:spPr>
          <a:xfrm>
            <a:off x="-32425" y="1669915"/>
            <a:ext cx="1204608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800" dirty="0">
                <a:cs typeface="Calibri"/>
              </a:rPr>
              <a:t>The development of the Java programming language was finished in 1995. Java was intended to be a write-once-run-everywhere capability along with easy accessibility of the software and internet communities to standardize writing applications for complex networks.</a:t>
            </a:r>
          </a:p>
          <a:p>
            <a:pPr marL="285750" indent="-285750">
              <a:buFont typeface="Calibri"/>
              <a:buChar char="-"/>
            </a:pPr>
            <a:r>
              <a:rPr lang="en-US" sz="2800" dirty="0">
                <a:cs typeface="Calibri"/>
              </a:rPr>
              <a:t>Java was based on the "Write once, run anywhere" promise, supporting free runtime son popular platforms. </a:t>
            </a:r>
          </a:p>
          <a:p>
            <a:pPr marL="285750" indent="-285750">
              <a:buFont typeface="Calibri"/>
              <a:buChar char="-"/>
            </a:pPr>
            <a:r>
              <a:rPr lang="en-US" sz="2800" dirty="0">
                <a:cs typeface="Calibri"/>
              </a:rPr>
              <a:t>Java comparing to C/C++, Java offers more security, configurations of security options, and limit access to certain networks and/or files.</a:t>
            </a:r>
          </a:p>
          <a:p>
            <a:pPr marL="285750" indent="-285750">
              <a:buFont typeface="Calibri"/>
              <a:buChar char="-"/>
            </a:pPr>
            <a:endParaRPr lang="en-US" sz="2800" dirty="0">
              <a:ea typeface="+mn-lt"/>
              <a:cs typeface="+mn-lt"/>
            </a:endParaRPr>
          </a:p>
        </p:txBody>
      </p:sp>
      <p:pic>
        <p:nvPicPr>
          <p:cNvPr id="5" name="Picture 5" descr="A picture containing text&#10;&#10;Description automatically generated">
            <a:extLst>
              <a:ext uri="{FF2B5EF4-FFF2-40B4-BE49-F238E27FC236}">
                <a16:creationId xmlns:a16="http://schemas.microsoft.com/office/drawing/2014/main" id="{C1AB5F27-B6B8-2FE0-409E-8B7C6ED4D3F5}"/>
              </a:ext>
            </a:extLst>
          </p:cNvPr>
          <p:cNvPicPr>
            <a:picLocks noChangeAspect="1"/>
          </p:cNvPicPr>
          <p:nvPr/>
        </p:nvPicPr>
        <p:blipFill>
          <a:blip r:embed="rId2"/>
          <a:stretch>
            <a:fillRect/>
          </a:stretch>
        </p:blipFill>
        <p:spPr>
          <a:xfrm>
            <a:off x="9497055" y="2246"/>
            <a:ext cx="2701325" cy="1591393"/>
          </a:xfrm>
          <a:prstGeom prst="rect">
            <a:avLst/>
          </a:prstGeom>
        </p:spPr>
      </p:pic>
    </p:spTree>
    <p:extLst>
      <p:ext uri="{BB962C8B-B14F-4D97-AF65-F5344CB8AC3E}">
        <p14:creationId xmlns:p14="http://schemas.microsoft.com/office/powerpoint/2010/main" val="385170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Java: first release</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6F4FE646-8E04-B86D-7675-DD347DB993EA}"/>
              </a:ext>
            </a:extLst>
          </p:cNvPr>
          <p:cNvSpPr txBox="1"/>
          <p:nvPr/>
        </p:nvSpPr>
        <p:spPr>
          <a:xfrm>
            <a:off x="12013659" y="667965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1B227CC3-E1E3-6EA4-B0E8-D10B315A3F6F}"/>
              </a:ext>
            </a:extLst>
          </p:cNvPr>
          <p:cNvSpPr txBox="1"/>
          <p:nvPr/>
        </p:nvSpPr>
        <p:spPr>
          <a:xfrm>
            <a:off x="162127" y="1767191"/>
            <a:ext cx="1168940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latin typeface="Calibri"/>
                <a:ea typeface="Arial"/>
                <a:cs typeface="Arial"/>
              </a:rPr>
              <a:t>Prior to the release in 1995, the project was renamed from "Oak" to "Java", reasoning behind that the original name was already trademark by Oak Technologies. According to James Gosling, the "Green Project" team members had various options for its new programming language name, including Java, DNA, SILK, RUBY, Dynamic, Revolutionary, Jolt, and many others. Gosling decided to name the newly created language Java, while having a cup of coffee near his office. The name Java originates from a sort of espresso bean, part of the production of which comes from the island of Java.</a:t>
            </a:r>
          </a:p>
          <a:p>
            <a:pPr marL="285750" indent="-285750">
              <a:buFont typeface="Calibri"/>
              <a:buChar char="-"/>
            </a:pPr>
            <a:r>
              <a:rPr lang="en-US" sz="1800" dirty="0">
                <a:latin typeface="Calibri"/>
                <a:ea typeface="Arial"/>
                <a:cs typeface="Arial"/>
              </a:rPr>
              <a:t>In early 1996, Sun Microsystems Corporation released the first public implementation of Java 1.0. Sun Microsystems Corporation invited developers to download Java 1.0 to start building the next generation of killer applications.​</a:t>
            </a:r>
            <a:endParaRPr lang="en-US" dirty="0">
              <a:cs typeface="Calibri" panose="020F0502020204030204"/>
            </a:endParaRPr>
          </a:p>
          <a:p>
            <a:pPr marL="285750" indent="-285750">
              <a:buFont typeface="Calibri"/>
              <a:buChar char="-"/>
            </a:pPr>
            <a:r>
              <a:rPr lang="en-US" dirty="0">
                <a:cs typeface="Arial"/>
              </a:rPr>
              <a:t>After the first release, all major web browsers incorporated the ability to run Java applets within web pages, which made Java one of the most mainstreamed technologies in internet programming.</a:t>
            </a:r>
          </a:p>
          <a:p>
            <a:pPr marL="285750" indent="-285750">
              <a:buFont typeface="Calibri"/>
              <a:buChar char="-"/>
            </a:pPr>
            <a:r>
              <a:rPr lang="en-US" dirty="0">
                <a:cs typeface="Arial"/>
              </a:rPr>
              <a:t>Java has continuously improved since the first release, with new releases yearly, major changes were implemented within the new versions. Java 2 added multiple configurations built for different types of platforms, including APIs for enterprise applications, server environments, mobile applications, and more features modern internet has used.</a:t>
            </a:r>
          </a:p>
          <a:p>
            <a:pPr marL="285750" indent="-285750">
              <a:buFont typeface="Calibri"/>
              <a:buChar char="-"/>
            </a:pPr>
            <a:endParaRPr lang="en-US">
              <a:cs typeface="Arial"/>
            </a:endParaRPr>
          </a:p>
        </p:txBody>
      </p:sp>
      <p:pic>
        <p:nvPicPr>
          <p:cNvPr id="6" name="Picture 6" descr="Graphical user interface, text, application&#10;&#10;Description automatically generated">
            <a:extLst>
              <a:ext uri="{FF2B5EF4-FFF2-40B4-BE49-F238E27FC236}">
                <a16:creationId xmlns:a16="http://schemas.microsoft.com/office/drawing/2014/main" id="{77526C27-E376-6A86-1EA9-DAE2084984FE}"/>
              </a:ext>
            </a:extLst>
          </p:cNvPr>
          <p:cNvPicPr>
            <a:picLocks noChangeAspect="1"/>
          </p:cNvPicPr>
          <p:nvPr/>
        </p:nvPicPr>
        <p:blipFill>
          <a:blip r:embed="rId2"/>
          <a:stretch>
            <a:fillRect/>
          </a:stretch>
        </p:blipFill>
        <p:spPr>
          <a:xfrm>
            <a:off x="9310149" y="-2786"/>
            <a:ext cx="2888231" cy="1601458"/>
          </a:xfrm>
          <a:prstGeom prst="rect">
            <a:avLst/>
          </a:prstGeom>
        </p:spPr>
      </p:pic>
    </p:spTree>
    <p:extLst>
      <p:ext uri="{BB962C8B-B14F-4D97-AF65-F5344CB8AC3E}">
        <p14:creationId xmlns:p14="http://schemas.microsoft.com/office/powerpoint/2010/main" val="1295944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Java: the new era</a:t>
            </a:r>
            <a:endParaRPr lang="en-US" sz="4000" dirty="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8EB50D19-0E57-1909-49F8-99830D378B76}"/>
              </a:ext>
            </a:extLst>
          </p:cNvPr>
          <p:cNvSpPr txBox="1"/>
          <p:nvPr/>
        </p:nvSpPr>
        <p:spPr>
          <a:xfrm>
            <a:off x="12127148" y="674451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28BE3DE3-714B-2BC8-55B2-B157CCCA95F3}"/>
              </a:ext>
            </a:extLst>
          </p:cNvPr>
          <p:cNvSpPr txBox="1"/>
          <p:nvPr/>
        </p:nvSpPr>
        <p:spPr>
          <a:xfrm>
            <a:off x="77393" y="1603534"/>
            <a:ext cx="12029872"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dirty="0">
                <a:cs typeface="Calibri"/>
              </a:rPr>
              <a:t>With the major release of Java 1.0, Java was named one of the "Ten Best Products of 1995" by the TIME Magazine</a:t>
            </a:r>
          </a:p>
          <a:p>
            <a:pPr marL="285750" indent="-285750">
              <a:buFont typeface="Calibri"/>
              <a:buChar char="-"/>
            </a:pPr>
            <a:r>
              <a:rPr lang="en-US" sz="2000" dirty="0">
                <a:cs typeface="Calibri"/>
              </a:rPr>
              <a:t>In November of 2006, </a:t>
            </a:r>
            <a:r>
              <a:rPr lang="en-US" sz="2000" dirty="0">
                <a:ea typeface="+mn-lt"/>
                <a:cs typeface="+mn-lt"/>
              </a:rPr>
              <a:t>Sun Microsystems Corporation released much of its Java Virtual Machine(JVM) as free and open-source software.</a:t>
            </a:r>
          </a:p>
          <a:p>
            <a:pPr marL="285750" indent="-285750">
              <a:buFont typeface="Calibri"/>
              <a:buChar char="-"/>
            </a:pPr>
            <a:r>
              <a:rPr lang="en-US" sz="2000" dirty="0">
                <a:cs typeface="Calibri"/>
              </a:rPr>
              <a:t>The Java language has experienced various augmentations of classes and packages to the standard library. In addition to the language changes, creating more sensational changes to the Java Class Library, Java has developed hundreds to thousands of classes in J2SE 5.</a:t>
            </a:r>
          </a:p>
          <a:p>
            <a:pPr marL="285750" indent="-285750">
              <a:buFont typeface="Calibri"/>
              <a:buChar char="-"/>
            </a:pPr>
            <a:r>
              <a:rPr lang="en-US" sz="2000" dirty="0">
                <a:cs typeface="Calibri"/>
              </a:rPr>
              <a:t>In May 2007, Java completed the process of making Java fully open sourced, by accessing Java Virtual Machine's core code.</a:t>
            </a:r>
          </a:p>
          <a:p>
            <a:pPr marL="285750" indent="-285750">
              <a:buFont typeface="Calibri"/>
              <a:buChar char="-"/>
            </a:pPr>
            <a:r>
              <a:rPr lang="en-US" sz="2000" dirty="0">
                <a:cs typeface="Calibri"/>
              </a:rPr>
              <a:t>In April 2009, Oracle Corporation acquired Sun Microsystems Corporation with its rights to the Java technologies developed within the Green Team. Oracle Corporation offered Sun</a:t>
            </a:r>
            <a:r>
              <a:rPr lang="en-US" sz="2000" dirty="0">
                <a:ea typeface="+mn-lt"/>
                <a:cs typeface="+mn-lt"/>
              </a:rPr>
              <a:t> Microsystems Corporation $5.6 billion in net of Sun's cash and debt.</a:t>
            </a:r>
          </a:p>
          <a:p>
            <a:pPr marL="285750" indent="-285750">
              <a:buFont typeface="Calibri"/>
              <a:buChar char="-"/>
            </a:pPr>
            <a:r>
              <a:rPr lang="en-US" sz="2000" dirty="0">
                <a:cs typeface="Calibri"/>
              </a:rPr>
              <a:t>Following the acquisition, James Gosling(the creator of Java), Tim Bray(the creator of XML), and couple members of the </a:t>
            </a:r>
            <a:r>
              <a:rPr lang="en-US" sz="2000" dirty="0">
                <a:ea typeface="+mn-lt"/>
                <a:cs typeface="+mn-lt"/>
              </a:rPr>
              <a:t>Sun Microsystems Corporation </a:t>
            </a:r>
            <a:r>
              <a:rPr lang="en-US" sz="2000" dirty="0">
                <a:cs typeface="Calibri"/>
              </a:rPr>
              <a:t>resigned and pursued other corporations </a:t>
            </a:r>
          </a:p>
          <a:p>
            <a:pPr marL="285750" indent="-285750">
              <a:buFont typeface="Calibri"/>
              <a:buChar char="-"/>
            </a:pPr>
            <a:r>
              <a:rPr lang="en-US" sz="2000" dirty="0">
                <a:cs typeface="Calibri"/>
              </a:rPr>
              <a:t>The biggest change in Java technologies under Oracle corporation came in 2017, when Oracle announced that Java will be moved to new versions of release launching every six months, as a way to ensure Java-related technologies are updated in timely manners matching modern-day market advancements.</a:t>
            </a:r>
          </a:p>
        </p:txBody>
      </p:sp>
      <p:pic>
        <p:nvPicPr>
          <p:cNvPr id="6" name="Picture 6" descr="Whiteboard&#10;&#10;Description automatically generated">
            <a:extLst>
              <a:ext uri="{FF2B5EF4-FFF2-40B4-BE49-F238E27FC236}">
                <a16:creationId xmlns:a16="http://schemas.microsoft.com/office/drawing/2014/main" id="{DD9B56E4-2C86-24CE-96C4-CCD83DCD29B0}"/>
              </a:ext>
            </a:extLst>
          </p:cNvPr>
          <p:cNvPicPr>
            <a:picLocks noChangeAspect="1"/>
          </p:cNvPicPr>
          <p:nvPr/>
        </p:nvPicPr>
        <p:blipFill>
          <a:blip r:embed="rId2"/>
          <a:stretch>
            <a:fillRect/>
          </a:stretch>
        </p:blipFill>
        <p:spPr>
          <a:xfrm>
            <a:off x="10567269" y="-16893"/>
            <a:ext cx="1624821" cy="1615296"/>
          </a:xfrm>
          <a:prstGeom prst="rect">
            <a:avLst/>
          </a:prstGeom>
        </p:spPr>
      </p:pic>
    </p:spTree>
    <p:extLst>
      <p:ext uri="{BB962C8B-B14F-4D97-AF65-F5344CB8AC3E}">
        <p14:creationId xmlns:p14="http://schemas.microsoft.com/office/powerpoint/2010/main" val="1616621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Java: the future</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D9E68E62-06F1-5A7E-258B-B64BDD4872DD}"/>
              </a:ext>
            </a:extLst>
          </p:cNvPr>
          <p:cNvSpPr txBox="1"/>
          <p:nvPr/>
        </p:nvSpPr>
        <p:spPr>
          <a:xfrm>
            <a:off x="81064" y="1702340"/>
            <a:ext cx="120298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cs typeface="Calibri"/>
              </a:rPr>
              <a:t>Today, Java is well-known as one of the most versatile programming languages in the world. Almost being used everywhere in terms of platforms, many additional features are added to the language. Now, Java is being used in Windows applications, Web applications, enterprise applications, mobile applications, cards, and much more......</a:t>
            </a:r>
          </a:p>
          <a:p>
            <a:pPr marL="285750" indent="-285750">
              <a:buFont typeface="Calibri"/>
              <a:buChar char="-"/>
            </a:pPr>
            <a:r>
              <a:rPr lang="en-US" dirty="0">
                <a:cs typeface="Calibri"/>
              </a:rPr>
              <a:t>Please see the attached </a:t>
            </a:r>
            <a:r>
              <a:rPr lang="en-US" dirty="0">
                <a:cs typeface="Calibri"/>
                <a:hlinkClick r:id="rId2"/>
              </a:rPr>
              <a:t>link</a:t>
            </a:r>
            <a:r>
              <a:rPr lang="en-US" dirty="0">
                <a:cs typeface="Calibri"/>
              </a:rPr>
              <a:t> to learn more about new Java versions, releases, release date, and changes of the new release</a:t>
            </a:r>
          </a:p>
          <a:p>
            <a:pPr marL="285750" indent="-285750">
              <a:buFont typeface="Calibri"/>
              <a:buChar char="-"/>
            </a:pPr>
            <a:endParaRPr lang="en-US" dirty="0">
              <a:cs typeface="Calibri"/>
            </a:endParaRPr>
          </a:p>
        </p:txBody>
      </p:sp>
      <p:pic>
        <p:nvPicPr>
          <p:cNvPr id="5" name="Picture 5" descr="Timeline&#10;&#10;Description automatically generated">
            <a:extLst>
              <a:ext uri="{FF2B5EF4-FFF2-40B4-BE49-F238E27FC236}">
                <a16:creationId xmlns:a16="http://schemas.microsoft.com/office/drawing/2014/main" id="{BD525F58-640B-8317-6FF1-D4111EA7D162}"/>
              </a:ext>
            </a:extLst>
          </p:cNvPr>
          <p:cNvPicPr>
            <a:picLocks noChangeAspect="1"/>
          </p:cNvPicPr>
          <p:nvPr/>
        </p:nvPicPr>
        <p:blipFill>
          <a:blip r:embed="rId3"/>
          <a:stretch>
            <a:fillRect/>
          </a:stretch>
        </p:blipFill>
        <p:spPr>
          <a:xfrm>
            <a:off x="1431985" y="2939505"/>
            <a:ext cx="7976557" cy="3796950"/>
          </a:xfrm>
          <a:prstGeom prst="rect">
            <a:avLst/>
          </a:prstGeom>
        </p:spPr>
      </p:pic>
    </p:spTree>
    <p:extLst>
      <p:ext uri="{BB962C8B-B14F-4D97-AF65-F5344CB8AC3E}">
        <p14:creationId xmlns:p14="http://schemas.microsoft.com/office/powerpoint/2010/main" val="1589586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793662" y="386930"/>
            <a:ext cx="10066122" cy="1298448"/>
          </a:xfrm>
        </p:spPr>
        <p:txBody>
          <a:bodyPr anchor="b">
            <a:normAutofit/>
          </a:bodyPr>
          <a:lstStyle/>
          <a:p>
            <a:r>
              <a:rPr lang="en-US" sz="4800">
                <a:cs typeface="Calibri Light"/>
              </a:rPr>
              <a:t>Java Class File Structure</a:t>
            </a:r>
          </a:p>
        </p:txBody>
      </p:sp>
      <p:sp>
        <p:nvSpPr>
          <p:cNvPr id="39" name="Rectangle 3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793661" y="2599509"/>
            <a:ext cx="4530898" cy="3639450"/>
          </a:xfrm>
        </p:spPr>
        <p:txBody>
          <a:bodyPr anchor="ctr">
            <a:normAutofit/>
          </a:bodyPr>
          <a:lstStyle/>
          <a:p>
            <a:pPr marL="342900" indent="-342900">
              <a:buFont typeface="Calibri" panose="020B0604020202020204" pitchFamily="34" charset="0"/>
              <a:buChar char="-"/>
            </a:pPr>
            <a:endParaRPr lang="en-US" sz="2000">
              <a:cs typeface="Calibri"/>
            </a:endParaRPr>
          </a:p>
          <a:p>
            <a:pPr marL="0" indent="0">
              <a:buNone/>
            </a:pPr>
            <a:endParaRPr lang="en-US" sz="2000">
              <a:cs typeface="Calibri"/>
            </a:endParaRPr>
          </a:p>
        </p:txBody>
      </p:sp>
      <p:pic>
        <p:nvPicPr>
          <p:cNvPr id="4" name="Picture 4" descr="A picture containing text&#10;&#10;Description automatically generated">
            <a:extLst>
              <a:ext uri="{FF2B5EF4-FFF2-40B4-BE49-F238E27FC236}">
                <a16:creationId xmlns:a16="http://schemas.microsoft.com/office/drawing/2014/main" id="{CA43D77A-AEEA-169A-A549-297CCD49D3C7}"/>
              </a:ext>
            </a:extLst>
          </p:cNvPr>
          <p:cNvPicPr>
            <a:picLocks noChangeAspect="1"/>
          </p:cNvPicPr>
          <p:nvPr/>
        </p:nvPicPr>
        <p:blipFill>
          <a:blip r:embed="rId2"/>
          <a:stretch>
            <a:fillRect/>
          </a:stretch>
        </p:blipFill>
        <p:spPr>
          <a:xfrm>
            <a:off x="3122325" y="2275514"/>
            <a:ext cx="7996993" cy="4189235"/>
          </a:xfrm>
          <a:prstGeom prst="rect">
            <a:avLst/>
          </a:prstGeom>
        </p:spPr>
      </p:pic>
      <p:sp>
        <p:nvSpPr>
          <p:cNvPr id="43" name="Rectangle 4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5488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Java Class File</a:t>
            </a:r>
            <a:endParaRPr lang="en-US" sz="4000" dirty="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EA46B9ED-EDAA-DA82-3E65-C24EB89368B1}"/>
              </a:ext>
            </a:extLst>
          </p:cNvPr>
          <p:cNvSpPr txBox="1"/>
          <p:nvPr/>
        </p:nvSpPr>
        <p:spPr>
          <a:xfrm>
            <a:off x="108856" y="1650999"/>
            <a:ext cx="12010571"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dirty="0">
                <a:cs typeface="Calibri" panose="020F0502020204030204"/>
              </a:rPr>
              <a:t>Java Class File: a file with the .class filename extension containing Java bytecode that can be executed on the Java Virtual Machine(JVM).</a:t>
            </a:r>
          </a:p>
          <a:p>
            <a:pPr marL="285750" indent="-285750">
              <a:buFont typeface="Calibri"/>
              <a:buChar char="-"/>
            </a:pPr>
            <a:r>
              <a:rPr lang="en-US" sz="2000" dirty="0">
                <a:cs typeface="Calibri" panose="020F0502020204030204"/>
              </a:rPr>
              <a:t>A Java class file is produced by a Java compiler from the Java programming language source file(.java files) containing Java classes. If a source file has more than one class, each class is compiled into a separate class file.</a:t>
            </a:r>
          </a:p>
          <a:p>
            <a:pPr marL="285750" indent="-285750">
              <a:buFont typeface="Calibri"/>
              <a:buChar char="-"/>
            </a:pPr>
            <a:r>
              <a:rPr lang="en-US" sz="2000" dirty="0">
                <a:cs typeface="Calibri" panose="020F0502020204030204"/>
              </a:rPr>
              <a:t>Java Virtual Machine(JVM) is available for many platforms, and a class file compiled from one platform will be executed on a Java Virtual Machine on another platform. Allowing Java applications to be independent from other platforms.</a:t>
            </a:r>
          </a:p>
          <a:p>
            <a:pPr marL="285750" indent="-285750">
              <a:buFont typeface="Calibri"/>
              <a:buChar char="-"/>
            </a:pPr>
            <a:r>
              <a:rPr lang="en-US" sz="2000" dirty="0">
                <a:cs typeface="Calibri" panose="020F0502020204030204"/>
              </a:rPr>
              <a:t>On December 11th of 2006, the Java Specification Request 202 modified class file format successfully.</a:t>
            </a:r>
          </a:p>
          <a:p>
            <a:pPr marL="285750" indent="-285750">
              <a:buFont typeface="Calibri"/>
              <a:buChar char="-"/>
            </a:pPr>
            <a:r>
              <a:rPr lang="en-US" sz="2000" dirty="0">
                <a:cs typeface="Calibri" panose="020F0502020204030204"/>
              </a:rPr>
              <a:t>A class file consists of 8-bit bytes. All 16-bit, 32-bit, and 64-bit are constructed by reading two, four, and eight consecutive 8-bit bytes. Multibyte data items are stored in big-endian order, where the high bytes comes first, and low bytes go last.</a:t>
            </a:r>
          </a:p>
          <a:p>
            <a:pPr marL="285750" indent="-285750">
              <a:buFont typeface="Calibri"/>
              <a:buChar char="-"/>
            </a:pPr>
            <a:r>
              <a:rPr lang="en-US" sz="2000" dirty="0">
                <a:cs typeface="Calibri" panose="020F0502020204030204"/>
              </a:rPr>
              <a:t>The contents of the structures describing the class file format are referred to as </a:t>
            </a:r>
            <a:r>
              <a:rPr lang="en-US" sz="2000" i="1" dirty="0">
                <a:cs typeface="Calibri" panose="020F0502020204030204"/>
              </a:rPr>
              <a:t>items</a:t>
            </a:r>
            <a:r>
              <a:rPr lang="en-US" sz="2000" dirty="0">
                <a:cs typeface="Calibri" panose="020F0502020204030204"/>
              </a:rPr>
              <a:t>, items are stored in the class file sequentially, without alignment or paddings.</a:t>
            </a:r>
          </a:p>
          <a:p>
            <a:pPr marL="285750" indent="-285750">
              <a:buFont typeface="Calibri"/>
              <a:buChar char="-"/>
            </a:pPr>
            <a:r>
              <a:rPr lang="en-US" sz="2000" dirty="0">
                <a:cs typeface="Calibri" panose="020F0502020204030204"/>
              </a:rPr>
              <a:t>Larger variable-sized items are stored in </a:t>
            </a:r>
            <a:r>
              <a:rPr lang="en-US" sz="2000" i="1" dirty="0">
                <a:cs typeface="Calibri" panose="020F0502020204030204"/>
              </a:rPr>
              <a:t>tables,</a:t>
            </a:r>
            <a:r>
              <a:rPr lang="en-US" sz="2000" dirty="0">
                <a:cs typeface="Calibri" panose="020F0502020204030204"/>
              </a:rPr>
              <a:t> are used in several class file structures. </a:t>
            </a:r>
          </a:p>
          <a:p>
            <a:endParaRPr lang="en-US" sz="2000" dirty="0">
              <a:cs typeface="Calibri" panose="020F0502020204030204"/>
            </a:endParaRPr>
          </a:p>
        </p:txBody>
      </p:sp>
      <p:pic>
        <p:nvPicPr>
          <p:cNvPr id="5" name="Picture 5" descr="Text&#10;&#10;Description automatically generated">
            <a:extLst>
              <a:ext uri="{FF2B5EF4-FFF2-40B4-BE49-F238E27FC236}">
                <a16:creationId xmlns:a16="http://schemas.microsoft.com/office/drawing/2014/main" id="{45FC8662-6D03-1E24-F0E1-8CA46C710B55}"/>
              </a:ext>
            </a:extLst>
          </p:cNvPr>
          <p:cNvPicPr>
            <a:picLocks noChangeAspect="1"/>
          </p:cNvPicPr>
          <p:nvPr/>
        </p:nvPicPr>
        <p:blipFill>
          <a:blip r:embed="rId2"/>
          <a:stretch>
            <a:fillRect/>
          </a:stretch>
        </p:blipFill>
        <p:spPr>
          <a:xfrm>
            <a:off x="8275608" y="-1438"/>
            <a:ext cx="3922143" cy="1613139"/>
          </a:xfrm>
          <a:prstGeom prst="rect">
            <a:avLst/>
          </a:prstGeom>
        </p:spPr>
      </p:pic>
    </p:spTree>
    <p:extLst>
      <p:ext uri="{BB962C8B-B14F-4D97-AF65-F5344CB8AC3E}">
        <p14:creationId xmlns:p14="http://schemas.microsoft.com/office/powerpoint/2010/main" val="2117457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Java Class File Layout and Structure</a:t>
            </a:r>
            <a:endParaRPr lang="en-US" sz="4000" dirty="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E475C62E-BB94-C3E5-63B5-1AD941B7EE50}"/>
              </a:ext>
            </a:extLst>
          </p:cNvPr>
          <p:cNvSpPr txBox="1"/>
          <p:nvPr/>
        </p:nvSpPr>
        <p:spPr>
          <a:xfrm>
            <a:off x="54428" y="1632856"/>
            <a:ext cx="120650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cs typeface="Calibri"/>
              </a:rPr>
              <a:t>Java Class File Structure contains 10 basic sections :</a:t>
            </a:r>
          </a:p>
          <a:p>
            <a:pPr marL="800100" lvl="1" indent="-342900">
              <a:buAutoNum type="arabicPeriod"/>
            </a:pPr>
            <a:r>
              <a:rPr lang="en-US" dirty="0">
                <a:cs typeface="Calibri"/>
              </a:rPr>
              <a:t>Magic Number</a:t>
            </a:r>
          </a:p>
          <a:p>
            <a:pPr marL="800100" lvl="1" indent="-342900">
              <a:buAutoNum type="arabicPeriod"/>
            </a:pPr>
            <a:r>
              <a:rPr lang="en-US" dirty="0">
                <a:cs typeface="Calibri"/>
              </a:rPr>
              <a:t>Version of Class File Format</a:t>
            </a:r>
          </a:p>
          <a:p>
            <a:pPr marL="800100" lvl="1" indent="-342900">
              <a:buAutoNum type="arabicPeriod"/>
            </a:pPr>
            <a:r>
              <a:rPr lang="en-US" dirty="0">
                <a:cs typeface="Calibri"/>
              </a:rPr>
              <a:t>Constant Pool</a:t>
            </a:r>
          </a:p>
          <a:p>
            <a:pPr marL="800100" lvl="1" indent="-342900">
              <a:buAutoNum type="arabicPeriod"/>
            </a:pPr>
            <a:r>
              <a:rPr lang="en-US" dirty="0">
                <a:cs typeface="Calibri"/>
              </a:rPr>
              <a:t>Access Flags</a:t>
            </a:r>
          </a:p>
          <a:p>
            <a:pPr marL="800100" lvl="1" indent="-342900">
              <a:buAutoNum type="arabicPeriod"/>
            </a:pPr>
            <a:r>
              <a:rPr lang="en-US" dirty="0">
                <a:cs typeface="Calibri"/>
              </a:rPr>
              <a:t>This Class</a:t>
            </a:r>
          </a:p>
          <a:p>
            <a:pPr marL="800100" lvl="1" indent="-342900">
              <a:buAutoNum type="arabicPeriod"/>
            </a:pPr>
            <a:r>
              <a:rPr lang="en-US" dirty="0">
                <a:cs typeface="Calibri"/>
              </a:rPr>
              <a:t>Super Class</a:t>
            </a:r>
          </a:p>
          <a:p>
            <a:pPr marL="800100" lvl="1" indent="-342900">
              <a:buAutoNum type="arabicPeriod"/>
            </a:pPr>
            <a:r>
              <a:rPr lang="en-US" dirty="0">
                <a:cs typeface="Calibri"/>
              </a:rPr>
              <a:t>Interfaces</a:t>
            </a:r>
          </a:p>
          <a:p>
            <a:pPr marL="800100" lvl="1" indent="-342900">
              <a:buAutoNum type="arabicPeriod"/>
            </a:pPr>
            <a:r>
              <a:rPr lang="en-US" dirty="0">
                <a:cs typeface="Calibri"/>
              </a:rPr>
              <a:t>Fields</a:t>
            </a:r>
          </a:p>
          <a:p>
            <a:pPr marL="800100" lvl="1" indent="-342900">
              <a:buAutoNum type="arabicPeriod"/>
            </a:pPr>
            <a:r>
              <a:rPr lang="en-US" dirty="0">
                <a:cs typeface="Calibri"/>
              </a:rPr>
              <a:t>Methods</a:t>
            </a:r>
          </a:p>
          <a:p>
            <a:pPr marL="800100" lvl="1" indent="-342900">
              <a:buAutoNum type="arabicPeriod"/>
            </a:pPr>
            <a:r>
              <a:rPr lang="en-US" dirty="0">
                <a:cs typeface="Calibri"/>
              </a:rPr>
              <a:t>Attributes</a:t>
            </a:r>
          </a:p>
        </p:txBody>
      </p:sp>
      <p:pic>
        <p:nvPicPr>
          <p:cNvPr id="5" name="Picture 5" descr="Table&#10;&#10;Description automatically generated">
            <a:extLst>
              <a:ext uri="{FF2B5EF4-FFF2-40B4-BE49-F238E27FC236}">
                <a16:creationId xmlns:a16="http://schemas.microsoft.com/office/drawing/2014/main" id="{1497EE3A-5D3A-12F1-DEE0-6633AEC43C8B}"/>
              </a:ext>
            </a:extLst>
          </p:cNvPr>
          <p:cNvPicPr>
            <a:picLocks noChangeAspect="1"/>
          </p:cNvPicPr>
          <p:nvPr/>
        </p:nvPicPr>
        <p:blipFill>
          <a:blip r:embed="rId2"/>
          <a:stretch>
            <a:fillRect/>
          </a:stretch>
        </p:blipFill>
        <p:spPr>
          <a:xfrm>
            <a:off x="6959116" y="1630393"/>
            <a:ext cx="3377728" cy="5135592"/>
          </a:xfrm>
          <a:prstGeom prst="rect">
            <a:avLst/>
          </a:prstGeom>
        </p:spPr>
      </p:pic>
    </p:spTree>
    <p:extLst>
      <p:ext uri="{BB962C8B-B14F-4D97-AF65-F5344CB8AC3E}">
        <p14:creationId xmlns:p14="http://schemas.microsoft.com/office/powerpoint/2010/main" val="2532226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Magic Number</a:t>
            </a:r>
            <a:endParaRPr lang="en-US" sz="4000" dirty="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F2D692D9-C0E7-A3A5-1BB9-5D819EE8D59C}"/>
              </a:ext>
            </a:extLst>
          </p:cNvPr>
          <p:cNvSpPr txBox="1"/>
          <p:nvPr/>
        </p:nvSpPr>
        <p:spPr>
          <a:xfrm>
            <a:off x="36286" y="1632856"/>
            <a:ext cx="1211942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400" dirty="0">
                <a:cs typeface="Calibri"/>
              </a:rPr>
              <a:t>Class files are identified by the following 4 byte headers in hexadecimal: CA FE BA BE</a:t>
            </a:r>
          </a:p>
          <a:p>
            <a:pPr marL="285750" indent="-285750">
              <a:buFont typeface="Calibri"/>
              <a:buChar char="-"/>
            </a:pPr>
            <a:r>
              <a:rPr lang="en-US" sz="2400" dirty="0">
                <a:cs typeface="Calibri"/>
              </a:rPr>
              <a:t>The naming convention comes from the creator of Java James Gosling, referring to the restaurant in Palo Alto. Gosling was re-vamping some file format code and needed a couple of magic numbers, one for the persistent object file and one for classes. Gosling used CAFEDEAD for the object file format, for the 4 character hex words that fit after "CAFÉ", then decided to use "BABE". Gosling decided to go with "CADEBABE" for the class file format, and "CAFEDEAD" for the persistent for the object format, which was eventually replaced by "RMI".</a:t>
            </a:r>
          </a:p>
          <a:p>
            <a:pPr marL="285750" indent="-285750">
              <a:buFont typeface="Calibri"/>
              <a:buChar char="-"/>
            </a:pPr>
            <a:endParaRPr lang="en-US" sz="2400" dirty="0">
              <a:cs typeface="Calibri"/>
            </a:endParaRPr>
          </a:p>
        </p:txBody>
      </p:sp>
      <p:pic>
        <p:nvPicPr>
          <p:cNvPr id="5" name="Picture 5">
            <a:extLst>
              <a:ext uri="{FF2B5EF4-FFF2-40B4-BE49-F238E27FC236}">
                <a16:creationId xmlns:a16="http://schemas.microsoft.com/office/drawing/2014/main" id="{4E34C818-73AB-9EB4-EC73-2F0FC038A807}"/>
              </a:ext>
            </a:extLst>
          </p:cNvPr>
          <p:cNvPicPr>
            <a:picLocks noChangeAspect="1"/>
          </p:cNvPicPr>
          <p:nvPr/>
        </p:nvPicPr>
        <p:blipFill>
          <a:blip r:embed="rId2"/>
          <a:stretch>
            <a:fillRect/>
          </a:stretch>
        </p:blipFill>
        <p:spPr>
          <a:xfrm>
            <a:off x="2064589" y="4178307"/>
            <a:ext cx="6783237" cy="2685195"/>
          </a:xfrm>
          <a:prstGeom prst="rect">
            <a:avLst/>
          </a:prstGeom>
        </p:spPr>
      </p:pic>
      <p:pic>
        <p:nvPicPr>
          <p:cNvPr id="6" name="Picture 6">
            <a:extLst>
              <a:ext uri="{FF2B5EF4-FFF2-40B4-BE49-F238E27FC236}">
                <a16:creationId xmlns:a16="http://schemas.microsoft.com/office/drawing/2014/main" id="{A3365F6C-E43C-850C-39DA-5032DFE8D7F9}"/>
              </a:ext>
            </a:extLst>
          </p:cNvPr>
          <p:cNvPicPr>
            <a:picLocks noChangeAspect="1"/>
          </p:cNvPicPr>
          <p:nvPr/>
        </p:nvPicPr>
        <p:blipFill>
          <a:blip r:embed="rId3"/>
          <a:stretch>
            <a:fillRect/>
          </a:stretch>
        </p:blipFill>
        <p:spPr>
          <a:xfrm>
            <a:off x="8109369" y="382078"/>
            <a:ext cx="3463865" cy="687956"/>
          </a:xfrm>
          <a:prstGeom prst="rect">
            <a:avLst/>
          </a:prstGeom>
        </p:spPr>
      </p:pic>
    </p:spTree>
    <p:extLst>
      <p:ext uri="{BB962C8B-B14F-4D97-AF65-F5344CB8AC3E}">
        <p14:creationId xmlns:p14="http://schemas.microsoft.com/office/powerpoint/2010/main" val="1166361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3600" dirty="0">
                <a:solidFill>
                  <a:schemeClr val="bg1"/>
                </a:solidFill>
                <a:ea typeface="+mj-lt"/>
                <a:cs typeface="+mj-lt"/>
              </a:rPr>
              <a:t>Version of Class File Format</a:t>
            </a:r>
            <a:endParaRPr lang="en-US" sz="3600" dirty="0">
              <a:solidFill>
                <a:schemeClr val="bg1"/>
              </a:solidFill>
              <a:cs typeface="Calibri Light" panose="020F0302020204030204"/>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1B51DC28-9D2C-E520-7F2D-5722DCD80743}"/>
              </a:ext>
            </a:extLst>
          </p:cNvPr>
          <p:cNvSpPr txBox="1"/>
          <p:nvPr/>
        </p:nvSpPr>
        <p:spPr>
          <a:xfrm>
            <a:off x="54428" y="1650999"/>
            <a:ext cx="1202871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400" dirty="0">
                <a:cs typeface="Calibri"/>
              </a:rPr>
              <a:t>The values of the </a:t>
            </a:r>
            <a:r>
              <a:rPr lang="en-US" sz="2400" i="1" err="1">
                <a:cs typeface="Calibri"/>
              </a:rPr>
              <a:t>minor_version</a:t>
            </a:r>
            <a:r>
              <a:rPr lang="en-US" sz="2400" i="1" dirty="0">
                <a:cs typeface="Calibri"/>
              </a:rPr>
              <a:t> </a:t>
            </a:r>
            <a:r>
              <a:rPr lang="en-US" sz="2400" dirty="0">
                <a:cs typeface="Calibri"/>
              </a:rPr>
              <a:t>and </a:t>
            </a:r>
            <a:r>
              <a:rPr lang="en-US" sz="2400" i="1" dirty="0">
                <a:cs typeface="Calibri"/>
              </a:rPr>
              <a:t>major_version</a:t>
            </a:r>
            <a:r>
              <a:rPr lang="en-US" sz="2400" dirty="0">
                <a:cs typeface="Calibri"/>
              </a:rPr>
              <a:t> items are the minor and major version numbers of this class file. Together, a major and a minor version number determines the version of the class file format. </a:t>
            </a:r>
          </a:p>
          <a:p>
            <a:pPr marL="285750" indent="-285750">
              <a:buFont typeface="Calibri"/>
              <a:buChar char="-"/>
            </a:pPr>
            <a:r>
              <a:rPr lang="en-US" sz="2400" dirty="0">
                <a:cs typeface="Calibri"/>
              </a:rPr>
              <a:t>A class file has a major version number M and minor version number m, we denote the version of its class file format as M.m. So the class file format versions may be ordered from lowest to largest, such as 1.5 &lt; 2.0 &lt; 2.6</a:t>
            </a:r>
          </a:p>
          <a:p>
            <a:pPr marL="285750" indent="-285750">
              <a:buFont typeface="Calibri"/>
              <a:buChar char="-"/>
            </a:pPr>
            <a:endParaRPr lang="en-US" sz="2400" dirty="0">
              <a:cs typeface="Calibri"/>
            </a:endParaRPr>
          </a:p>
        </p:txBody>
      </p:sp>
      <p:pic>
        <p:nvPicPr>
          <p:cNvPr id="5" name="Picture 5">
            <a:extLst>
              <a:ext uri="{FF2B5EF4-FFF2-40B4-BE49-F238E27FC236}">
                <a16:creationId xmlns:a16="http://schemas.microsoft.com/office/drawing/2014/main" id="{B79B8EC9-9F2B-9035-0862-8DE61A3BB006}"/>
              </a:ext>
            </a:extLst>
          </p:cNvPr>
          <p:cNvPicPr>
            <a:picLocks noChangeAspect="1"/>
          </p:cNvPicPr>
          <p:nvPr/>
        </p:nvPicPr>
        <p:blipFill>
          <a:blip r:embed="rId2"/>
          <a:stretch>
            <a:fillRect/>
          </a:stretch>
        </p:blipFill>
        <p:spPr>
          <a:xfrm>
            <a:off x="5698466" y="3895815"/>
            <a:ext cx="6157822" cy="2373162"/>
          </a:xfrm>
          <a:prstGeom prst="rect">
            <a:avLst/>
          </a:prstGeom>
        </p:spPr>
      </p:pic>
    </p:spTree>
    <p:extLst>
      <p:ext uri="{BB962C8B-B14F-4D97-AF65-F5344CB8AC3E}">
        <p14:creationId xmlns:p14="http://schemas.microsoft.com/office/powerpoint/2010/main" val="2545679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4" descr="Computer script on a screen">
            <a:extLst>
              <a:ext uri="{FF2B5EF4-FFF2-40B4-BE49-F238E27FC236}">
                <a16:creationId xmlns:a16="http://schemas.microsoft.com/office/drawing/2014/main" id="{491E72EA-8345-D6DB-05D5-FC8057CD7EE9}"/>
              </a:ext>
            </a:extLst>
          </p:cNvPr>
          <p:cNvPicPr>
            <a:picLocks noChangeAspect="1"/>
          </p:cNvPicPr>
          <p:nvPr/>
        </p:nvPicPr>
        <p:blipFill rotWithShape="1">
          <a:blip r:embed="rId2"/>
          <a:srcRect r="6021" b="-3"/>
          <a:stretch/>
        </p:blipFill>
        <p:spPr>
          <a:xfrm>
            <a:off x="1" y="117240"/>
            <a:ext cx="6633366" cy="6740760"/>
          </a:xfrm>
          <a:prstGeom prst="rect">
            <a:avLst/>
          </a:prstGeom>
        </p:spPr>
      </p:pic>
      <p:sp>
        <p:nvSpPr>
          <p:cNvPr id="2" name="Title 1">
            <a:extLst>
              <a:ext uri="{FF2B5EF4-FFF2-40B4-BE49-F238E27FC236}">
                <a16:creationId xmlns:a16="http://schemas.microsoft.com/office/drawing/2014/main" id="{05DE5E12-6B6E-F6C8-3C5B-AAE04B6DB378}"/>
              </a:ext>
            </a:extLst>
          </p:cNvPr>
          <p:cNvSpPr>
            <a:spLocks noGrp="1"/>
          </p:cNvSpPr>
          <p:nvPr>
            <p:ph type="title"/>
          </p:nvPr>
        </p:nvSpPr>
        <p:spPr>
          <a:xfrm>
            <a:off x="6593986" y="365125"/>
            <a:ext cx="5662490" cy="1899912"/>
          </a:xfrm>
        </p:spPr>
        <p:txBody>
          <a:bodyPr>
            <a:normAutofit/>
          </a:bodyPr>
          <a:lstStyle/>
          <a:p>
            <a:r>
              <a:rPr lang="en-US" sz="4000">
                <a:ea typeface="Calibri Light"/>
                <a:cs typeface="Calibri Light"/>
              </a:rPr>
              <a:t>Team introduction</a:t>
            </a:r>
            <a:br>
              <a:rPr lang="en-US" sz="4000">
                <a:ea typeface="Calibri Light"/>
                <a:cs typeface="Calibri Light"/>
              </a:rPr>
            </a:br>
            <a:endParaRPr lang="en-US" sz="4000"/>
          </a:p>
        </p:txBody>
      </p:sp>
      <p:sp>
        <p:nvSpPr>
          <p:cNvPr id="3" name="Content Placeholder 2">
            <a:extLst>
              <a:ext uri="{FF2B5EF4-FFF2-40B4-BE49-F238E27FC236}">
                <a16:creationId xmlns:a16="http://schemas.microsoft.com/office/drawing/2014/main" id="{A4C78117-8559-1246-426C-2CAC00CB0F9F}"/>
              </a:ext>
            </a:extLst>
          </p:cNvPr>
          <p:cNvSpPr>
            <a:spLocks noGrp="1"/>
          </p:cNvSpPr>
          <p:nvPr>
            <p:ph idx="1"/>
          </p:nvPr>
        </p:nvSpPr>
        <p:spPr>
          <a:xfrm>
            <a:off x="6594429" y="1549663"/>
            <a:ext cx="6065056" cy="5036723"/>
          </a:xfrm>
        </p:spPr>
        <p:txBody>
          <a:bodyPr vert="horz" lIns="91440" tIns="45720" rIns="91440" bIns="45720" rtlCol="0" anchor="t">
            <a:noAutofit/>
          </a:bodyPr>
          <a:lstStyle/>
          <a:p>
            <a:r>
              <a:rPr lang="en-US" sz="1800">
                <a:latin typeface="Helvetica"/>
                <a:cs typeface="Helvetica"/>
              </a:rPr>
              <a:t>History of Java </a:t>
            </a:r>
            <a:r>
              <a:rPr lang="en-US" sz="1800">
                <a:highlight>
                  <a:srgbClr val="FFFF00"/>
                </a:highlight>
                <a:latin typeface="Helvetica"/>
                <a:cs typeface="Helvetica"/>
              </a:rPr>
              <a:t>Cindy</a:t>
            </a:r>
            <a:endParaRPr lang="en-US" sz="1800">
              <a:highlight>
                <a:srgbClr val="FFFF00"/>
              </a:highlight>
              <a:ea typeface="Calibri" panose="020F0502020204030204"/>
              <a:cs typeface="Calibri" panose="020F0502020204030204"/>
            </a:endParaRPr>
          </a:p>
          <a:p>
            <a:r>
              <a:rPr lang="en-US" sz="1800">
                <a:latin typeface="Helvetica"/>
                <a:cs typeface="Helvetica"/>
              </a:rPr>
              <a:t>Java Class file structure and bytecode </a:t>
            </a:r>
            <a:r>
              <a:rPr lang="en-US" sz="1800">
                <a:highlight>
                  <a:srgbClr val="FFFF00"/>
                </a:highlight>
                <a:latin typeface="Helvetica"/>
                <a:cs typeface="Helvetica"/>
              </a:rPr>
              <a:t>Cindy</a:t>
            </a:r>
            <a:endParaRPr lang="en-US" sz="1800">
              <a:highlight>
                <a:srgbClr val="FFFF00"/>
              </a:highlight>
              <a:ea typeface="Calibri"/>
              <a:cs typeface="Calibri"/>
            </a:endParaRPr>
          </a:p>
          <a:p>
            <a:r>
              <a:rPr lang="en-US" sz="1800">
                <a:latin typeface="Helvetica"/>
                <a:cs typeface="Helvetica"/>
              </a:rPr>
              <a:t>Java Memory Management </a:t>
            </a:r>
            <a:r>
              <a:rPr lang="en-US" sz="1800">
                <a:highlight>
                  <a:srgbClr val="FFFF00"/>
                </a:highlight>
                <a:latin typeface="Helvetica"/>
                <a:cs typeface="Helvetica"/>
              </a:rPr>
              <a:t>Julia</a:t>
            </a:r>
            <a:endParaRPr lang="en-US" sz="1800">
              <a:highlight>
                <a:srgbClr val="FFFF00"/>
              </a:highlight>
              <a:ea typeface="Calibri"/>
              <a:cs typeface="Calibri"/>
            </a:endParaRPr>
          </a:p>
          <a:p>
            <a:r>
              <a:rPr lang="en-US" sz="1800">
                <a:latin typeface="Helvetica"/>
                <a:cs typeface="Helvetica"/>
              </a:rPr>
              <a:t>Java implementations – Platforms / vendors </a:t>
            </a:r>
            <a:r>
              <a:rPr lang="en-US" sz="1800">
                <a:highlight>
                  <a:srgbClr val="FFFF00"/>
                </a:highlight>
                <a:latin typeface="Helvetica"/>
                <a:cs typeface="Helvetica"/>
              </a:rPr>
              <a:t>Julia</a:t>
            </a:r>
            <a:endParaRPr lang="en-US" sz="1800">
              <a:highlight>
                <a:srgbClr val="FFFF00"/>
              </a:highlight>
              <a:ea typeface="Calibri"/>
              <a:cs typeface="Calibri"/>
            </a:endParaRPr>
          </a:p>
          <a:p>
            <a:r>
              <a:rPr lang="en-US" sz="1800">
                <a:latin typeface="Helvetica"/>
                <a:cs typeface="Helvetica"/>
              </a:rPr>
              <a:t>What other languages compile to Java Bytecode </a:t>
            </a:r>
            <a:r>
              <a:rPr lang="en-US" sz="1800">
                <a:highlight>
                  <a:srgbClr val="FFFF00"/>
                </a:highlight>
                <a:latin typeface="Helvetica"/>
                <a:cs typeface="Helvetica"/>
              </a:rPr>
              <a:t>Cassie</a:t>
            </a:r>
            <a:endParaRPr lang="en-US" sz="1800">
              <a:highlight>
                <a:srgbClr val="FFFF00"/>
              </a:highlight>
              <a:ea typeface="Calibri"/>
              <a:cs typeface="Calibri"/>
            </a:endParaRPr>
          </a:p>
          <a:p>
            <a:r>
              <a:rPr lang="en-US" sz="1800">
                <a:latin typeface="Helvetica"/>
                <a:cs typeface="Helvetica"/>
              </a:rPr>
              <a:t>Android Implementation </a:t>
            </a:r>
            <a:r>
              <a:rPr lang="en-US" sz="1800">
                <a:highlight>
                  <a:srgbClr val="FFFF00"/>
                </a:highlight>
                <a:latin typeface="Helvetica"/>
                <a:cs typeface="Helvetica"/>
              </a:rPr>
              <a:t>Cassie</a:t>
            </a:r>
            <a:endParaRPr lang="en-US" sz="1800">
              <a:highlight>
                <a:srgbClr val="FFFF00"/>
              </a:highlight>
              <a:ea typeface="Calibri"/>
              <a:cs typeface="Calibri"/>
            </a:endParaRPr>
          </a:p>
          <a:p>
            <a:r>
              <a:rPr lang="en-US" sz="1800">
                <a:latin typeface="Helvetica"/>
                <a:cs typeface="Helvetica"/>
              </a:rPr>
              <a:t>JIT compile/execution </a:t>
            </a:r>
            <a:r>
              <a:rPr lang="en-US" sz="1800">
                <a:highlight>
                  <a:srgbClr val="FFFF00"/>
                </a:highlight>
                <a:latin typeface="Helvetica"/>
                <a:cs typeface="Helvetica"/>
              </a:rPr>
              <a:t>Cassie</a:t>
            </a:r>
            <a:endParaRPr lang="en-US" sz="1800">
              <a:highlight>
                <a:srgbClr val="FFFF00"/>
              </a:highlight>
              <a:ea typeface="Calibri"/>
              <a:cs typeface="Calibri"/>
            </a:endParaRPr>
          </a:p>
          <a:p>
            <a:r>
              <a:rPr lang="en-US" sz="1800">
                <a:latin typeface="Helvetica"/>
                <a:cs typeface="Helvetica"/>
              </a:rPr>
              <a:t>Performance comparison between C/C++ and Java with and without JIT </a:t>
            </a:r>
            <a:r>
              <a:rPr lang="en-US" sz="1800">
                <a:highlight>
                  <a:srgbClr val="FFFF00"/>
                </a:highlight>
                <a:latin typeface="Helvetica"/>
                <a:cs typeface="Helvetica"/>
              </a:rPr>
              <a:t>Logan</a:t>
            </a:r>
            <a:endParaRPr lang="en-US" sz="1800">
              <a:highlight>
                <a:srgbClr val="FFFF00"/>
              </a:highlight>
              <a:ea typeface="Calibri"/>
              <a:cs typeface="Calibri"/>
            </a:endParaRPr>
          </a:p>
          <a:p>
            <a:r>
              <a:rPr lang="en-US" sz="1800">
                <a:latin typeface="Helvetica"/>
                <a:cs typeface="Helvetica"/>
              </a:rPr>
              <a:t>Sample Java program with explanation of bytecode </a:t>
            </a:r>
            <a:r>
              <a:rPr lang="en-US" sz="1800">
                <a:highlight>
                  <a:srgbClr val="FFFF00"/>
                </a:highlight>
                <a:latin typeface="Helvetica"/>
                <a:cs typeface="Helvetica"/>
              </a:rPr>
              <a:t>Logan</a:t>
            </a:r>
            <a:endParaRPr lang="en-US" sz="1800">
              <a:highlight>
                <a:srgbClr val="FFFF00"/>
              </a:highlight>
            </a:endParaRPr>
          </a:p>
          <a:p>
            <a:endParaRPr lang="en-US" sz="1300">
              <a:ea typeface="Calibri"/>
              <a:cs typeface="Calibri"/>
            </a:endParaRPr>
          </a:p>
        </p:txBody>
      </p:sp>
    </p:spTree>
    <p:extLst>
      <p:ext uri="{BB962C8B-B14F-4D97-AF65-F5344CB8AC3E}">
        <p14:creationId xmlns:p14="http://schemas.microsoft.com/office/powerpoint/2010/main" val="547733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Constant Pool</a:t>
            </a:r>
            <a:endParaRPr lang="en-US" sz="4000" dirty="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98DCDCAC-974D-F081-3AEC-86FE36EDC294}"/>
              </a:ext>
            </a:extLst>
          </p:cNvPr>
          <p:cNvSpPr txBox="1"/>
          <p:nvPr/>
        </p:nvSpPr>
        <p:spPr>
          <a:xfrm>
            <a:off x="54428" y="1632857"/>
            <a:ext cx="1210128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cs typeface="Calibri"/>
              </a:rPr>
              <a:t>Constant Pool: table of structures representing various string constants, class, interface names, field names, strings, identifier names, references to classes and methods, type descriptors, and other constants that are referred to within the </a:t>
            </a:r>
            <a:r>
              <a:rPr lang="en-US" dirty="0" err="1">
                <a:cs typeface="Calibri"/>
              </a:rPr>
              <a:t>ClassFile</a:t>
            </a:r>
            <a:r>
              <a:rPr lang="en-US" dirty="0">
                <a:cs typeface="Calibri"/>
              </a:rPr>
              <a:t> structure and its substructures.</a:t>
            </a:r>
          </a:p>
          <a:p>
            <a:pPr marL="285750" indent="-285750">
              <a:buFont typeface="Calibri"/>
              <a:buChar char="-"/>
            </a:pPr>
            <a:r>
              <a:rPr lang="en-US" dirty="0">
                <a:cs typeface="Calibri"/>
              </a:rPr>
              <a:t>The format of each </a:t>
            </a:r>
            <a:r>
              <a:rPr lang="en-US">
                <a:cs typeface="Calibri"/>
              </a:rPr>
              <a:t>Constant_pool</a:t>
            </a:r>
            <a:r>
              <a:rPr lang="en-US" dirty="0">
                <a:cs typeface="Calibri"/>
              </a:rPr>
              <a:t> table entry is indicated by its first "tag" byte. The Constant_pool table is indexed from 1 to </a:t>
            </a:r>
            <a:r>
              <a:rPr lang="en-US">
                <a:cs typeface="Calibri"/>
              </a:rPr>
              <a:t>Constant_pool_count – 1 .</a:t>
            </a:r>
            <a:endParaRPr lang="en-US" dirty="0">
              <a:cs typeface="Calibri"/>
            </a:endParaRPr>
          </a:p>
        </p:txBody>
      </p:sp>
      <p:pic>
        <p:nvPicPr>
          <p:cNvPr id="5" name="Picture 5" descr="Diagram&#10;&#10;Description automatically generated">
            <a:extLst>
              <a:ext uri="{FF2B5EF4-FFF2-40B4-BE49-F238E27FC236}">
                <a16:creationId xmlns:a16="http://schemas.microsoft.com/office/drawing/2014/main" id="{07AA913E-9D71-ADC4-301E-51AB0CD2A26D}"/>
              </a:ext>
            </a:extLst>
          </p:cNvPr>
          <p:cNvPicPr>
            <a:picLocks noChangeAspect="1"/>
          </p:cNvPicPr>
          <p:nvPr/>
        </p:nvPicPr>
        <p:blipFill>
          <a:blip r:embed="rId2"/>
          <a:stretch>
            <a:fillRect/>
          </a:stretch>
        </p:blipFill>
        <p:spPr>
          <a:xfrm>
            <a:off x="2615332" y="2968565"/>
            <a:ext cx="6990091" cy="3781963"/>
          </a:xfrm>
          <a:prstGeom prst="rect">
            <a:avLst/>
          </a:prstGeom>
        </p:spPr>
      </p:pic>
    </p:spTree>
    <p:extLst>
      <p:ext uri="{BB962C8B-B14F-4D97-AF65-F5344CB8AC3E}">
        <p14:creationId xmlns:p14="http://schemas.microsoft.com/office/powerpoint/2010/main" val="109605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Access Flags</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076833D8-7F12-1532-895E-B7EED7ACD8CC}"/>
              </a:ext>
            </a:extLst>
          </p:cNvPr>
          <p:cNvSpPr txBox="1"/>
          <p:nvPr/>
        </p:nvSpPr>
        <p:spPr>
          <a:xfrm>
            <a:off x="90713" y="1651000"/>
            <a:ext cx="119198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1800">
                <a:latin typeface="Calibri"/>
              </a:rPr>
              <a:t>Access Flags: the value of the access_flags item is a mask of flags used to denote access permissions to and properties of this class or interface. </a:t>
            </a:r>
            <a:endParaRPr lang="en-US" dirty="0">
              <a:cs typeface="Calibri"/>
            </a:endParaRPr>
          </a:p>
        </p:txBody>
      </p:sp>
      <p:pic>
        <p:nvPicPr>
          <p:cNvPr id="7" name="Picture 8" descr="Table&#10;&#10;Description automatically generated">
            <a:extLst>
              <a:ext uri="{FF2B5EF4-FFF2-40B4-BE49-F238E27FC236}">
                <a16:creationId xmlns:a16="http://schemas.microsoft.com/office/drawing/2014/main" id="{80B05A64-C860-D806-9304-C71F800EE8BB}"/>
              </a:ext>
            </a:extLst>
          </p:cNvPr>
          <p:cNvPicPr>
            <a:picLocks noChangeAspect="1"/>
          </p:cNvPicPr>
          <p:nvPr/>
        </p:nvPicPr>
        <p:blipFill>
          <a:blip r:embed="rId2"/>
          <a:stretch>
            <a:fillRect/>
          </a:stretch>
        </p:blipFill>
        <p:spPr>
          <a:xfrm>
            <a:off x="856892" y="2301081"/>
            <a:ext cx="10406331" cy="4412440"/>
          </a:xfrm>
          <a:prstGeom prst="rect">
            <a:avLst/>
          </a:prstGeom>
        </p:spPr>
      </p:pic>
    </p:spTree>
    <p:extLst>
      <p:ext uri="{BB962C8B-B14F-4D97-AF65-F5344CB8AC3E}">
        <p14:creationId xmlns:p14="http://schemas.microsoft.com/office/powerpoint/2010/main" val="3971768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This Class</a:t>
            </a:r>
            <a:endParaRPr lang="en-US" dirty="0"/>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6" name="TextBox 5">
            <a:extLst>
              <a:ext uri="{FF2B5EF4-FFF2-40B4-BE49-F238E27FC236}">
                <a16:creationId xmlns:a16="http://schemas.microsoft.com/office/drawing/2014/main" id="{6D0BF744-0852-4AE0-0051-874C0D4EF085}"/>
              </a:ext>
            </a:extLst>
          </p:cNvPr>
          <p:cNvSpPr txBox="1"/>
          <p:nvPr/>
        </p:nvSpPr>
        <p:spPr>
          <a:xfrm>
            <a:off x="86948" y="1715355"/>
            <a:ext cx="118472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cs typeface="Calibri"/>
              </a:rPr>
              <a:t>The value of the </a:t>
            </a:r>
            <a:r>
              <a:rPr lang="en-US" err="1">
                <a:cs typeface="Calibri"/>
              </a:rPr>
              <a:t>this_class</a:t>
            </a:r>
            <a:r>
              <a:rPr lang="en-US" dirty="0">
                <a:cs typeface="Calibri"/>
              </a:rPr>
              <a:t> item must be a valid index into the </a:t>
            </a:r>
            <a:r>
              <a:rPr lang="en-US" dirty="0" err="1">
                <a:cs typeface="Calibri"/>
              </a:rPr>
              <a:t>constant_pool</a:t>
            </a:r>
            <a:r>
              <a:rPr lang="en-US" dirty="0">
                <a:cs typeface="Calibri"/>
              </a:rPr>
              <a:t> table. The </a:t>
            </a:r>
            <a:r>
              <a:rPr lang="en-US" dirty="0" err="1">
                <a:cs typeface="Calibri"/>
              </a:rPr>
              <a:t>constant_pool</a:t>
            </a:r>
            <a:r>
              <a:rPr lang="en-US" dirty="0">
                <a:cs typeface="Calibri"/>
              </a:rPr>
              <a:t> entry at that index must be a </a:t>
            </a:r>
            <a:r>
              <a:rPr lang="en-US" dirty="0" err="1">
                <a:cs typeface="Calibri"/>
              </a:rPr>
              <a:t>constant_class_info</a:t>
            </a:r>
            <a:r>
              <a:rPr lang="en-US" dirty="0">
                <a:cs typeface="Calibri"/>
              </a:rPr>
              <a:t> structure, representing the class or interface defined by this class file</a:t>
            </a:r>
          </a:p>
          <a:p>
            <a:pPr marL="285750" indent="-285750">
              <a:buFont typeface="Calibri"/>
              <a:buChar char="-"/>
            </a:pPr>
            <a:r>
              <a:rPr lang="en-US" dirty="0">
                <a:cs typeface="Calibri"/>
              </a:rPr>
              <a:t>This class refers to the name of the current class</a:t>
            </a:r>
          </a:p>
          <a:p>
            <a:pPr marL="285750" indent="-285750">
              <a:buFont typeface="Calibri"/>
              <a:buChar char="-"/>
            </a:pPr>
            <a:endParaRPr lang="en-US" dirty="0">
              <a:cs typeface="Calibri"/>
            </a:endParaRPr>
          </a:p>
        </p:txBody>
      </p:sp>
      <p:pic>
        <p:nvPicPr>
          <p:cNvPr id="7" name="Picture 8" descr="Text, letter&#10;&#10;Description automatically generated">
            <a:extLst>
              <a:ext uri="{FF2B5EF4-FFF2-40B4-BE49-F238E27FC236}">
                <a16:creationId xmlns:a16="http://schemas.microsoft.com/office/drawing/2014/main" id="{9CF8B868-3FDD-3E56-F7F7-596AC69E8D22}"/>
              </a:ext>
            </a:extLst>
          </p:cNvPr>
          <p:cNvPicPr>
            <a:picLocks noChangeAspect="1"/>
          </p:cNvPicPr>
          <p:nvPr/>
        </p:nvPicPr>
        <p:blipFill>
          <a:blip r:embed="rId2"/>
          <a:stretch>
            <a:fillRect/>
          </a:stretch>
        </p:blipFill>
        <p:spPr>
          <a:xfrm>
            <a:off x="5149790" y="2635101"/>
            <a:ext cx="5932457" cy="3672515"/>
          </a:xfrm>
          <a:prstGeom prst="rect">
            <a:avLst/>
          </a:prstGeom>
        </p:spPr>
      </p:pic>
    </p:spTree>
    <p:extLst>
      <p:ext uri="{BB962C8B-B14F-4D97-AF65-F5344CB8AC3E}">
        <p14:creationId xmlns:p14="http://schemas.microsoft.com/office/powerpoint/2010/main" val="70995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Super Class</a:t>
            </a:r>
            <a:endParaRPr lang="en-US" dirty="0"/>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A11541F9-5D15-84F6-7E29-6A367B9E8D59}"/>
              </a:ext>
            </a:extLst>
          </p:cNvPr>
          <p:cNvSpPr txBox="1"/>
          <p:nvPr/>
        </p:nvSpPr>
        <p:spPr>
          <a:xfrm>
            <a:off x="108857" y="1651000"/>
            <a:ext cx="11938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cs typeface="Calibri"/>
              </a:rPr>
              <a:t>The value of the </a:t>
            </a:r>
            <a:r>
              <a:rPr lang="en-US" err="1">
                <a:cs typeface="Calibri"/>
              </a:rPr>
              <a:t>super_class</a:t>
            </a:r>
            <a:r>
              <a:rPr lang="en-US" dirty="0">
                <a:cs typeface="Calibri"/>
              </a:rPr>
              <a:t> item either must be a zero or a valid index into the </a:t>
            </a:r>
            <a:r>
              <a:rPr lang="en-US" err="1">
                <a:cs typeface="Calibri"/>
              </a:rPr>
              <a:t>constant_pool</a:t>
            </a:r>
            <a:r>
              <a:rPr lang="en-US" dirty="0">
                <a:cs typeface="Calibri"/>
              </a:rPr>
              <a:t> table. If the value of the </a:t>
            </a:r>
            <a:r>
              <a:rPr lang="en-US" err="1">
                <a:cs typeface="Calibri"/>
              </a:rPr>
              <a:t>super_class</a:t>
            </a:r>
            <a:r>
              <a:rPr lang="en-US" dirty="0">
                <a:cs typeface="Calibri"/>
              </a:rPr>
              <a:t> item is nonzero, then the </a:t>
            </a:r>
            <a:r>
              <a:rPr lang="en-US" err="1">
                <a:cs typeface="Calibri"/>
              </a:rPr>
              <a:t>constant_pool</a:t>
            </a:r>
            <a:r>
              <a:rPr lang="en-US" dirty="0">
                <a:cs typeface="Calibri"/>
              </a:rPr>
              <a:t> entry at that index must a </a:t>
            </a:r>
            <a:r>
              <a:rPr lang="en-US" err="1">
                <a:cs typeface="Calibri"/>
              </a:rPr>
              <a:t>constant_class_info</a:t>
            </a:r>
            <a:r>
              <a:rPr lang="en-US" dirty="0">
                <a:cs typeface="Calibri"/>
              </a:rPr>
              <a:t> structure that </a:t>
            </a:r>
            <a:r>
              <a:rPr lang="en-US">
                <a:cs typeface="Calibri"/>
              </a:rPr>
              <a:t>represents the direct superclass of the class defined by this class file.</a:t>
            </a:r>
            <a:endParaRPr lang="en-US" dirty="0">
              <a:cs typeface="Calibri"/>
            </a:endParaRPr>
          </a:p>
          <a:p>
            <a:pPr marL="285750" indent="-285750">
              <a:buFont typeface="Calibri"/>
              <a:buChar char="-"/>
            </a:pPr>
            <a:r>
              <a:rPr lang="en-US" dirty="0">
                <a:cs typeface="Calibri"/>
              </a:rPr>
              <a:t>If the value of the </a:t>
            </a:r>
            <a:r>
              <a:rPr lang="en-US" dirty="0" err="1">
                <a:cs typeface="Calibri"/>
              </a:rPr>
              <a:t>super_class</a:t>
            </a:r>
            <a:r>
              <a:rPr lang="en-US" dirty="0">
                <a:cs typeface="Calibri"/>
              </a:rPr>
              <a:t> is zero, then the this class file will represent the class object, the only class or interface without a direct superclass.</a:t>
            </a:r>
          </a:p>
          <a:p>
            <a:pPr marL="285750" indent="-285750">
              <a:buFont typeface="Calibri"/>
              <a:buChar char="-"/>
            </a:pPr>
            <a:r>
              <a:rPr lang="en-US" dirty="0">
                <a:cs typeface="Calibri"/>
              </a:rPr>
              <a:t>For the interface, the value of the </a:t>
            </a:r>
            <a:r>
              <a:rPr lang="en-US" dirty="0" err="1">
                <a:cs typeface="Calibri"/>
              </a:rPr>
              <a:t>super_class</a:t>
            </a:r>
            <a:r>
              <a:rPr lang="en-US" dirty="0">
                <a:cs typeface="Calibri"/>
              </a:rPr>
              <a:t> item must always be a valid index into the </a:t>
            </a:r>
            <a:r>
              <a:rPr lang="en-US" dirty="0" err="1">
                <a:cs typeface="Calibri"/>
              </a:rPr>
              <a:t>constant_pool</a:t>
            </a:r>
            <a:r>
              <a:rPr lang="en-US" dirty="0">
                <a:cs typeface="Calibri"/>
              </a:rPr>
              <a:t> table. The entry at that index must be a </a:t>
            </a:r>
            <a:r>
              <a:rPr lang="en-US" dirty="0" err="1">
                <a:cs typeface="Calibri"/>
              </a:rPr>
              <a:t>constant_class_info</a:t>
            </a:r>
            <a:r>
              <a:rPr lang="en-US" dirty="0">
                <a:cs typeface="Calibri"/>
              </a:rPr>
              <a:t> structure representing the class object</a:t>
            </a:r>
          </a:p>
        </p:txBody>
      </p:sp>
      <p:pic>
        <p:nvPicPr>
          <p:cNvPr id="5" name="Picture 5" descr="Diagram&#10;&#10;Description automatically generated">
            <a:extLst>
              <a:ext uri="{FF2B5EF4-FFF2-40B4-BE49-F238E27FC236}">
                <a16:creationId xmlns:a16="http://schemas.microsoft.com/office/drawing/2014/main" id="{11B6B3F9-3CBE-F875-29A2-827517A78073}"/>
              </a:ext>
            </a:extLst>
          </p:cNvPr>
          <p:cNvPicPr>
            <a:picLocks noChangeAspect="1"/>
          </p:cNvPicPr>
          <p:nvPr/>
        </p:nvPicPr>
        <p:blipFill>
          <a:blip r:embed="rId2"/>
          <a:stretch>
            <a:fillRect/>
          </a:stretch>
        </p:blipFill>
        <p:spPr>
          <a:xfrm>
            <a:off x="7959306" y="3367898"/>
            <a:ext cx="3519577" cy="3342732"/>
          </a:xfrm>
          <a:prstGeom prst="rect">
            <a:avLst/>
          </a:prstGeom>
        </p:spPr>
      </p:pic>
    </p:spTree>
    <p:extLst>
      <p:ext uri="{BB962C8B-B14F-4D97-AF65-F5344CB8AC3E}">
        <p14:creationId xmlns:p14="http://schemas.microsoft.com/office/powerpoint/2010/main" val="278784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Interface</a:t>
            </a:r>
            <a:endParaRPr lang="en-US" sz="4000" dirty="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4B770C2E-8F5F-BDD0-8727-E860C18841F1}"/>
              </a:ext>
            </a:extLst>
          </p:cNvPr>
          <p:cNvSpPr txBox="1"/>
          <p:nvPr/>
        </p:nvSpPr>
        <p:spPr>
          <a:xfrm>
            <a:off x="18142" y="1596571"/>
            <a:ext cx="1217385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cs typeface="Calibri"/>
              </a:rPr>
              <a:t>Each value in the interface array must be a valid index into </a:t>
            </a:r>
            <a:r>
              <a:rPr lang="en-US" err="1">
                <a:cs typeface="Calibri"/>
              </a:rPr>
              <a:t>th</a:t>
            </a:r>
            <a:r>
              <a:rPr lang="en-US" dirty="0">
                <a:cs typeface="Calibri"/>
              </a:rPr>
              <a:t> </a:t>
            </a:r>
            <a:r>
              <a:rPr lang="en-US" err="1">
                <a:cs typeface="Calibri"/>
              </a:rPr>
              <a:t>econstant_pool</a:t>
            </a:r>
            <a:r>
              <a:rPr lang="en-US" dirty="0">
                <a:cs typeface="Calibri"/>
              </a:rPr>
              <a:t> </a:t>
            </a:r>
            <a:r>
              <a:rPr lang="en-US" err="1">
                <a:cs typeface="Calibri"/>
              </a:rPr>
              <a:t>tbale</a:t>
            </a:r>
            <a:r>
              <a:rPr lang="en-US" dirty="0">
                <a:cs typeface="Calibri"/>
              </a:rPr>
              <a:t>. The entry at each value of interfaces[I], where 0&lt; I &lt; </a:t>
            </a:r>
            <a:r>
              <a:rPr lang="en-US" err="1">
                <a:cs typeface="Calibri"/>
              </a:rPr>
              <a:t>interfaces_count</a:t>
            </a:r>
            <a:r>
              <a:rPr lang="en-US" dirty="0">
                <a:cs typeface="Calibri"/>
              </a:rPr>
              <a:t>, must be a </a:t>
            </a:r>
            <a:r>
              <a:rPr lang="en-US" err="1">
                <a:cs typeface="Calibri"/>
              </a:rPr>
              <a:t>constant_class_info</a:t>
            </a:r>
            <a:r>
              <a:rPr lang="en-US" dirty="0">
                <a:cs typeface="Calibri"/>
              </a:rPr>
              <a:t> structure representing an interface that is the direct </a:t>
            </a:r>
            <a:r>
              <a:rPr lang="en-US" err="1">
                <a:cs typeface="Calibri"/>
              </a:rPr>
              <a:t>superinterface</a:t>
            </a:r>
            <a:r>
              <a:rPr lang="en-US" dirty="0">
                <a:cs typeface="Calibri"/>
              </a:rPr>
              <a:t> of another class or interface.</a:t>
            </a:r>
          </a:p>
          <a:p>
            <a:pPr marL="285750" indent="-285750">
              <a:buFont typeface="Calibri"/>
              <a:buChar char="-"/>
            </a:pPr>
            <a:r>
              <a:rPr lang="en-US" dirty="0">
                <a:cs typeface="Calibri"/>
              </a:rPr>
              <a:t>The value of the </a:t>
            </a:r>
            <a:r>
              <a:rPr lang="en-US" dirty="0" err="1">
                <a:cs typeface="Calibri"/>
              </a:rPr>
              <a:t>interface_count</a:t>
            </a:r>
            <a:r>
              <a:rPr lang="en-US" dirty="0">
                <a:cs typeface="Calibri"/>
              </a:rPr>
              <a:t> refers to the number of direct </a:t>
            </a:r>
            <a:r>
              <a:rPr lang="en-US" dirty="0" err="1">
                <a:cs typeface="Calibri"/>
              </a:rPr>
              <a:t>superinterfaces</a:t>
            </a:r>
            <a:r>
              <a:rPr lang="en-US" dirty="0">
                <a:cs typeface="Calibri"/>
              </a:rPr>
              <a:t> of this class or interface type.</a:t>
            </a:r>
          </a:p>
          <a:p>
            <a:pPr marL="285750" indent="-285750">
              <a:buFont typeface="Calibri"/>
              <a:buChar char="-"/>
            </a:pPr>
            <a:endParaRPr lang="en-US" dirty="0">
              <a:cs typeface="Calibri"/>
            </a:endParaRPr>
          </a:p>
        </p:txBody>
      </p:sp>
      <p:pic>
        <p:nvPicPr>
          <p:cNvPr id="5" name="Picture 5" descr="Diagram&#10;&#10;Description automatically generated">
            <a:extLst>
              <a:ext uri="{FF2B5EF4-FFF2-40B4-BE49-F238E27FC236}">
                <a16:creationId xmlns:a16="http://schemas.microsoft.com/office/drawing/2014/main" id="{F3CABA29-39EA-D554-F9FB-0F8FF0EE9688}"/>
              </a:ext>
            </a:extLst>
          </p:cNvPr>
          <p:cNvPicPr>
            <a:picLocks noChangeAspect="1"/>
          </p:cNvPicPr>
          <p:nvPr/>
        </p:nvPicPr>
        <p:blipFill>
          <a:blip r:embed="rId2"/>
          <a:stretch>
            <a:fillRect/>
          </a:stretch>
        </p:blipFill>
        <p:spPr>
          <a:xfrm>
            <a:off x="2341624" y="2752995"/>
            <a:ext cx="6833018" cy="4040577"/>
          </a:xfrm>
          <a:prstGeom prst="rect">
            <a:avLst/>
          </a:prstGeom>
        </p:spPr>
      </p:pic>
    </p:spTree>
    <p:extLst>
      <p:ext uri="{BB962C8B-B14F-4D97-AF65-F5344CB8AC3E}">
        <p14:creationId xmlns:p14="http://schemas.microsoft.com/office/powerpoint/2010/main" val="1687357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Fields</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BB20F8E9-5284-524F-D368-3996AA3C395C}"/>
              </a:ext>
            </a:extLst>
          </p:cNvPr>
          <p:cNvSpPr txBox="1"/>
          <p:nvPr/>
        </p:nvSpPr>
        <p:spPr>
          <a:xfrm>
            <a:off x="90714" y="1632856"/>
            <a:ext cx="120650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cs typeface="Calibri"/>
              </a:rPr>
              <a:t>Each value in the fields table must be a </a:t>
            </a:r>
            <a:r>
              <a:rPr lang="en-US" dirty="0" err="1">
                <a:cs typeface="Calibri"/>
              </a:rPr>
              <a:t>field_info</a:t>
            </a:r>
            <a:r>
              <a:rPr lang="en-US" dirty="0">
                <a:cs typeface="Calibri"/>
              </a:rPr>
              <a:t> structure giving a complete description of a field in this class or interface.</a:t>
            </a:r>
          </a:p>
          <a:p>
            <a:pPr marL="285750" indent="-285750">
              <a:buFont typeface="Calibri"/>
              <a:buChar char="-"/>
            </a:pPr>
            <a:r>
              <a:rPr lang="en-US" dirty="0">
                <a:cs typeface="Calibri"/>
              </a:rPr>
              <a:t>The field table includes only those fields that are declared by the class or interface, it doesn't include items that represents fields that are inherited from </a:t>
            </a:r>
            <a:r>
              <a:rPr lang="en-US" err="1">
                <a:cs typeface="Calibri"/>
              </a:rPr>
              <a:t>superclasses</a:t>
            </a:r>
            <a:r>
              <a:rPr lang="en-US">
                <a:cs typeface="Calibri"/>
              </a:rPr>
              <a:t> or </a:t>
            </a:r>
            <a:r>
              <a:rPr lang="en-US" err="1">
                <a:cs typeface="Calibri"/>
              </a:rPr>
              <a:t>superinterfaces</a:t>
            </a:r>
            <a:r>
              <a:rPr lang="en-US">
                <a:cs typeface="Calibri"/>
              </a:rPr>
              <a:t>.</a:t>
            </a:r>
          </a:p>
          <a:p>
            <a:pPr marL="285750" indent="-285750">
              <a:buFont typeface="Calibri"/>
              <a:buChar char="-"/>
            </a:pPr>
            <a:r>
              <a:rPr lang="en-US" dirty="0">
                <a:cs typeface="Calibri"/>
              </a:rPr>
              <a:t>The </a:t>
            </a:r>
            <a:r>
              <a:rPr lang="en-US" dirty="0" err="1">
                <a:cs typeface="Calibri"/>
              </a:rPr>
              <a:t>fields_count</a:t>
            </a:r>
            <a:r>
              <a:rPr lang="en-US" dirty="0">
                <a:cs typeface="Calibri"/>
              </a:rPr>
              <a:t> refers to the number of </a:t>
            </a:r>
            <a:r>
              <a:rPr lang="en-US" dirty="0" err="1">
                <a:cs typeface="Calibri"/>
              </a:rPr>
              <a:t>field_info</a:t>
            </a:r>
            <a:r>
              <a:rPr lang="en-US" dirty="0">
                <a:cs typeface="Calibri"/>
              </a:rPr>
              <a:t> structure in the fields table, representing all fields, class variables, and instance variables declared by this class or interface type.</a:t>
            </a:r>
          </a:p>
        </p:txBody>
      </p:sp>
      <p:pic>
        <p:nvPicPr>
          <p:cNvPr id="5" name="Picture 5" descr="A picture containing diagram&#10;&#10;Description automatically generated">
            <a:extLst>
              <a:ext uri="{FF2B5EF4-FFF2-40B4-BE49-F238E27FC236}">
                <a16:creationId xmlns:a16="http://schemas.microsoft.com/office/drawing/2014/main" id="{8FD8FAF8-DD7D-867B-2288-190D7A6FAA89}"/>
              </a:ext>
            </a:extLst>
          </p:cNvPr>
          <p:cNvPicPr>
            <a:picLocks noChangeAspect="1"/>
          </p:cNvPicPr>
          <p:nvPr/>
        </p:nvPicPr>
        <p:blipFill>
          <a:blip r:embed="rId2"/>
          <a:stretch>
            <a:fillRect/>
          </a:stretch>
        </p:blipFill>
        <p:spPr>
          <a:xfrm>
            <a:off x="2427976" y="3093020"/>
            <a:ext cx="6689065" cy="3691206"/>
          </a:xfrm>
          <a:prstGeom prst="rect">
            <a:avLst/>
          </a:prstGeom>
        </p:spPr>
      </p:pic>
    </p:spTree>
    <p:extLst>
      <p:ext uri="{BB962C8B-B14F-4D97-AF65-F5344CB8AC3E}">
        <p14:creationId xmlns:p14="http://schemas.microsoft.com/office/powerpoint/2010/main" val="1117969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Methods</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46300E16-E78C-7398-3217-7C0022311616}"/>
              </a:ext>
            </a:extLst>
          </p:cNvPr>
          <p:cNvSpPr txBox="1"/>
          <p:nvPr/>
        </p:nvSpPr>
        <p:spPr>
          <a:xfrm>
            <a:off x="72571" y="1650999"/>
            <a:ext cx="120287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cs typeface="Calibri"/>
              </a:rPr>
              <a:t>Each value in the methods table must be a </a:t>
            </a:r>
            <a:r>
              <a:rPr lang="en-US" err="1">
                <a:cs typeface="Calibri"/>
              </a:rPr>
              <a:t>method_info</a:t>
            </a:r>
            <a:r>
              <a:rPr lang="en-US" dirty="0">
                <a:cs typeface="Calibri"/>
              </a:rPr>
              <a:t> structure </a:t>
            </a:r>
            <a:r>
              <a:rPr lang="en-US" err="1">
                <a:cs typeface="Calibri"/>
              </a:rPr>
              <a:t>givng</a:t>
            </a:r>
            <a:r>
              <a:rPr lang="en-US" dirty="0">
                <a:cs typeface="Calibri"/>
              </a:rPr>
              <a:t> a complete description of a method in this class or </a:t>
            </a:r>
            <a:r>
              <a:rPr lang="en-US">
                <a:cs typeface="Calibri"/>
              </a:rPr>
              <a:t>interface.</a:t>
            </a:r>
            <a:endParaRPr lang="en-US" dirty="0">
              <a:cs typeface="Calibri"/>
            </a:endParaRPr>
          </a:p>
          <a:p>
            <a:pPr marL="285750" indent="-285750">
              <a:buFont typeface="Calibri"/>
              <a:buChar char="-"/>
            </a:pPr>
            <a:r>
              <a:rPr lang="en-US" dirty="0">
                <a:cs typeface="Calibri"/>
              </a:rPr>
              <a:t>The </a:t>
            </a:r>
            <a:r>
              <a:rPr lang="en-US" err="1">
                <a:cs typeface="Calibri"/>
              </a:rPr>
              <a:t>method_info</a:t>
            </a:r>
            <a:r>
              <a:rPr lang="en-US" dirty="0">
                <a:cs typeface="Calibri"/>
              </a:rPr>
              <a:t> structures represent all methods declared by its class or interface type, including instance methods, class methods, instance initialization methods, and all class or interface initialization methods. It doesn't include any items representing methods that are inherited from </a:t>
            </a:r>
            <a:r>
              <a:rPr lang="en-US" err="1">
                <a:cs typeface="Calibri"/>
              </a:rPr>
              <a:t>superclasses</a:t>
            </a:r>
            <a:r>
              <a:rPr lang="en-US">
                <a:cs typeface="Calibri"/>
              </a:rPr>
              <a:t> or </a:t>
            </a:r>
            <a:r>
              <a:rPr lang="en-US" err="1">
                <a:cs typeface="Calibri"/>
              </a:rPr>
              <a:t>superinterfaces</a:t>
            </a:r>
            <a:r>
              <a:rPr lang="en-US">
                <a:cs typeface="Calibri"/>
              </a:rPr>
              <a:t>.</a:t>
            </a:r>
          </a:p>
          <a:p>
            <a:pPr marL="285750" indent="-285750">
              <a:buFont typeface="Calibri"/>
              <a:buChar char="-"/>
            </a:pPr>
            <a:r>
              <a:rPr lang="en-US" dirty="0">
                <a:cs typeface="Calibri"/>
              </a:rPr>
              <a:t>The </a:t>
            </a:r>
            <a:r>
              <a:rPr lang="en-US" dirty="0" err="1">
                <a:cs typeface="Calibri"/>
              </a:rPr>
              <a:t>methods_count</a:t>
            </a:r>
            <a:r>
              <a:rPr lang="en-US" dirty="0">
                <a:cs typeface="Calibri"/>
              </a:rPr>
              <a:t> value refers to the number of </a:t>
            </a:r>
            <a:r>
              <a:rPr lang="en-US" dirty="0" err="1">
                <a:cs typeface="Calibri"/>
              </a:rPr>
              <a:t>method_info</a:t>
            </a:r>
            <a:r>
              <a:rPr lang="en-US" dirty="0">
                <a:cs typeface="Calibri"/>
              </a:rPr>
              <a:t> structures in the methods table</a:t>
            </a:r>
          </a:p>
        </p:txBody>
      </p:sp>
      <p:pic>
        <p:nvPicPr>
          <p:cNvPr id="5" name="Picture 5" descr="Diagram&#10;&#10;Description automatically generated">
            <a:extLst>
              <a:ext uri="{FF2B5EF4-FFF2-40B4-BE49-F238E27FC236}">
                <a16:creationId xmlns:a16="http://schemas.microsoft.com/office/drawing/2014/main" id="{AA0DAD31-30FA-2E93-895E-35D134927482}"/>
              </a:ext>
            </a:extLst>
          </p:cNvPr>
          <p:cNvPicPr>
            <a:picLocks noChangeAspect="1"/>
          </p:cNvPicPr>
          <p:nvPr/>
        </p:nvPicPr>
        <p:blipFill>
          <a:blip r:embed="rId2"/>
          <a:stretch>
            <a:fillRect/>
          </a:stretch>
        </p:blipFill>
        <p:spPr>
          <a:xfrm>
            <a:off x="2164511" y="3408962"/>
            <a:ext cx="6569014" cy="3303736"/>
          </a:xfrm>
          <a:prstGeom prst="rect">
            <a:avLst/>
          </a:prstGeom>
        </p:spPr>
      </p:pic>
    </p:spTree>
    <p:extLst>
      <p:ext uri="{BB962C8B-B14F-4D97-AF65-F5344CB8AC3E}">
        <p14:creationId xmlns:p14="http://schemas.microsoft.com/office/powerpoint/2010/main" val="1213393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Attributes</a:t>
            </a: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4" name="TextBox 3">
            <a:extLst>
              <a:ext uri="{FF2B5EF4-FFF2-40B4-BE49-F238E27FC236}">
                <a16:creationId xmlns:a16="http://schemas.microsoft.com/office/drawing/2014/main" id="{CCD53139-5633-9F9B-691B-23481AE90096}"/>
              </a:ext>
            </a:extLst>
          </p:cNvPr>
          <p:cNvSpPr txBox="1"/>
          <p:nvPr/>
        </p:nvSpPr>
        <p:spPr>
          <a:xfrm>
            <a:off x="127000" y="1596571"/>
            <a:ext cx="118654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cs typeface="Calibri"/>
              </a:rPr>
              <a:t>Each value of the attributes table must be an </a:t>
            </a:r>
            <a:r>
              <a:rPr lang="en-US" dirty="0" err="1">
                <a:cs typeface="Calibri"/>
              </a:rPr>
              <a:t>attribute_info</a:t>
            </a:r>
            <a:r>
              <a:rPr lang="en-US" dirty="0">
                <a:cs typeface="Calibri"/>
              </a:rPr>
              <a:t> structure.</a:t>
            </a:r>
          </a:p>
          <a:p>
            <a:pPr marL="285750" indent="-285750">
              <a:buFont typeface="Calibri"/>
              <a:buChar char="-"/>
            </a:pPr>
            <a:r>
              <a:rPr lang="en-US" dirty="0">
                <a:cs typeface="Calibri"/>
              </a:rPr>
              <a:t>The Java Virtual Machine implementation is required to ignore any or all attributes in the attributes table of a </a:t>
            </a:r>
            <a:r>
              <a:rPr lang="en-US" dirty="0" err="1">
                <a:cs typeface="Calibri"/>
              </a:rPr>
              <a:t>ClassFile</a:t>
            </a:r>
            <a:r>
              <a:rPr lang="en-US" dirty="0">
                <a:cs typeface="Calibri"/>
              </a:rPr>
              <a:t> structure that doesn't recognize it. Attributes not defined in the specification are not allowed to affect the semantics of the class file, but only allowed to add additional descriptive information</a:t>
            </a:r>
          </a:p>
        </p:txBody>
      </p:sp>
      <p:pic>
        <p:nvPicPr>
          <p:cNvPr id="5" name="Picture 5" descr="A picture containing diagram&#10;&#10;Description automatically generated">
            <a:extLst>
              <a:ext uri="{FF2B5EF4-FFF2-40B4-BE49-F238E27FC236}">
                <a16:creationId xmlns:a16="http://schemas.microsoft.com/office/drawing/2014/main" id="{2BABEAF7-8900-9E16-2256-E722FFB842F5}"/>
              </a:ext>
            </a:extLst>
          </p:cNvPr>
          <p:cNvPicPr>
            <a:picLocks noChangeAspect="1"/>
          </p:cNvPicPr>
          <p:nvPr/>
        </p:nvPicPr>
        <p:blipFill>
          <a:blip r:embed="rId2"/>
          <a:stretch>
            <a:fillRect/>
          </a:stretch>
        </p:blipFill>
        <p:spPr>
          <a:xfrm>
            <a:off x="1367467" y="2995523"/>
            <a:ext cx="8781330" cy="3641783"/>
          </a:xfrm>
          <a:prstGeom prst="rect">
            <a:avLst/>
          </a:prstGeom>
        </p:spPr>
      </p:pic>
    </p:spTree>
    <p:extLst>
      <p:ext uri="{BB962C8B-B14F-4D97-AF65-F5344CB8AC3E}">
        <p14:creationId xmlns:p14="http://schemas.microsoft.com/office/powerpoint/2010/main" val="4202535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20EDEF-BFD1-BD80-F6F9-17E11FBC1412}"/>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cs typeface="Calibri Light"/>
              </a:rPr>
              <a:t>Resources</a:t>
            </a:r>
            <a:endParaRPr lang="en-US" sz="4000">
              <a:solidFill>
                <a:srgbClr val="FFFFFF"/>
              </a:solidFill>
            </a:endParaRPr>
          </a:p>
        </p:txBody>
      </p:sp>
      <p:sp>
        <p:nvSpPr>
          <p:cNvPr id="40" name="Content Placeholder 2">
            <a:extLst>
              <a:ext uri="{FF2B5EF4-FFF2-40B4-BE49-F238E27FC236}">
                <a16:creationId xmlns:a16="http://schemas.microsoft.com/office/drawing/2014/main" id="{3515150C-469D-73EB-9F09-4A43C1F1D366}"/>
              </a:ext>
            </a:extLst>
          </p:cNvPr>
          <p:cNvSpPr>
            <a:spLocks noGrp="1"/>
          </p:cNvSpPr>
          <p:nvPr>
            <p:ph idx="1"/>
          </p:nvPr>
        </p:nvSpPr>
        <p:spPr>
          <a:xfrm>
            <a:off x="5769912" y="1828425"/>
            <a:ext cx="5667579" cy="5977367"/>
          </a:xfrm>
        </p:spPr>
        <p:txBody>
          <a:bodyPr vert="horz" lIns="91440" tIns="45720" rIns="91440" bIns="45720" rtlCol="0" anchor="ctr">
            <a:normAutofit/>
          </a:bodyPr>
          <a:lstStyle/>
          <a:p>
            <a:r>
              <a:rPr lang="en-US" sz="2000" dirty="0">
                <a:ea typeface="+mn-lt"/>
                <a:cs typeface="+mn-lt"/>
                <a:hlinkClick r:id="rId2">
                  <a:extLst>
                    <a:ext uri="{A12FA001-AC4F-418D-AE19-62706E023703}">
                      <ahyp:hlinkClr xmlns:ahyp="http://schemas.microsoft.com/office/drawing/2018/hyperlinkcolor" val="tx"/>
                    </a:ext>
                  </a:extLst>
                </a:hlinkClick>
              </a:rPr>
              <a:t>https://en.wikipedia.org/wiki/Java_virtual_machine</a:t>
            </a:r>
            <a:endParaRPr lang="en-US" sz="2000" dirty="0">
              <a:ea typeface="+mn-lt"/>
              <a:cs typeface="+mn-lt"/>
            </a:endParaRPr>
          </a:p>
          <a:p>
            <a:r>
              <a:rPr lang="en-US" sz="2000" dirty="0">
                <a:ea typeface="+mn-lt"/>
                <a:cs typeface="+mn-lt"/>
                <a:hlinkClick r:id="rId3"/>
              </a:rPr>
              <a:t>https://en.wikipedia.org/wiki/James_Gosling</a:t>
            </a:r>
            <a:endParaRPr lang="en-US" sz="2000">
              <a:cs typeface="Calibri"/>
            </a:endParaRPr>
          </a:p>
          <a:p>
            <a:r>
              <a:rPr lang="en-US" sz="2000" dirty="0">
                <a:ea typeface="+mn-lt"/>
                <a:cs typeface="+mn-lt"/>
                <a:hlinkClick r:id="rId4"/>
              </a:rPr>
              <a:t>https://www.bluechairgroup.com/team/mike-sheridan/</a:t>
            </a:r>
            <a:endParaRPr lang="en-US" sz="2000" dirty="0">
              <a:cs typeface="Calibri"/>
            </a:endParaRPr>
          </a:p>
          <a:p>
            <a:r>
              <a:rPr lang="en-US" sz="2000" dirty="0">
                <a:ea typeface="+mn-lt"/>
                <a:cs typeface="+mn-lt"/>
                <a:hlinkClick r:id="rId5"/>
              </a:rPr>
              <a:t>https://en.wikipedia.org/wiki/Patrick_Naughton</a:t>
            </a:r>
            <a:endParaRPr lang="en-US" sz="2000" dirty="0">
              <a:cs typeface="Calibri"/>
            </a:endParaRPr>
          </a:p>
          <a:p>
            <a:r>
              <a:rPr lang="en-US" sz="2000" dirty="0">
                <a:ea typeface="+mn-lt"/>
                <a:cs typeface="+mn-lt"/>
                <a:hlinkClick r:id="rId6"/>
              </a:rPr>
              <a:t>https://en.wikipedia.org/wiki/Acquisition_of_Sun_Microsystems_by_Oracle_Corporation</a:t>
            </a:r>
          </a:p>
          <a:p>
            <a:r>
              <a:rPr lang="en-US" sz="2000" dirty="0">
                <a:ea typeface="+mn-lt"/>
                <a:cs typeface="+mn-lt"/>
                <a:hlinkClick r:id="rId7"/>
              </a:rPr>
              <a:t>https://www.javatpoint.com/history-of-java</a:t>
            </a:r>
            <a:endParaRPr lang="en-US" sz="2000" dirty="0">
              <a:cs typeface="Calibri"/>
            </a:endParaRPr>
          </a:p>
          <a:p>
            <a:r>
              <a:rPr lang="en-US" sz="2000" dirty="0">
                <a:ea typeface="+mn-lt"/>
                <a:cs typeface="+mn-lt"/>
                <a:hlinkClick r:id="rId8"/>
              </a:rPr>
              <a:t>https://codegym.cc/groups/posts/594-history-of-java-a-full-story-of-java-development-from-1991-to-2021</a:t>
            </a:r>
          </a:p>
          <a:p>
            <a:r>
              <a:rPr lang="en-US" sz="2000" dirty="0">
                <a:ea typeface="+mn-lt"/>
                <a:cs typeface="+mn-lt"/>
                <a:hlinkClick r:id="rId9"/>
              </a:rPr>
              <a:t>https://www.geeksforgeeks.org/the-complete-history-of-java-programming-language/</a:t>
            </a:r>
          </a:p>
          <a:p>
            <a:r>
              <a:rPr lang="en-US" sz="2000" dirty="0">
                <a:ea typeface="+mn-lt"/>
                <a:cs typeface="+mn-lt"/>
                <a:hlinkClick r:id="rId10"/>
              </a:rPr>
              <a:t>https://docs.oracle.com/javase/specs/jvms/se7/html/jvms-4.html</a:t>
            </a:r>
          </a:p>
          <a:p>
            <a:r>
              <a:rPr lang="en-US" sz="2000" dirty="0">
                <a:ea typeface="+mn-lt"/>
                <a:cs typeface="+mn-lt"/>
                <a:hlinkClick r:id="rId11"/>
              </a:rPr>
              <a:t>https://en.wikipedia.org/wiki/Java_class_file</a:t>
            </a:r>
            <a:endParaRPr lang="en-US" sz="2000" dirty="0">
              <a:cs typeface="Calibri"/>
            </a:endParaRPr>
          </a:p>
          <a:p>
            <a:endParaRPr lang="en-US" sz="2000" dirty="0">
              <a:ea typeface="+mn-lt"/>
              <a:cs typeface="+mn-lt"/>
            </a:endParaRPr>
          </a:p>
          <a:p>
            <a:endParaRPr lang="en-US" sz="2000" dirty="0">
              <a:cs typeface="Calibri"/>
            </a:endParaRPr>
          </a:p>
          <a:p>
            <a:endParaRPr lang="en-US" sz="2000" dirty="0">
              <a:cs typeface="Calibri"/>
            </a:endParaRPr>
          </a:p>
          <a:p>
            <a:endParaRPr lang="en-US" sz="2000" dirty="0">
              <a:cs typeface="Calibri"/>
            </a:endParaRPr>
          </a:p>
          <a:p>
            <a:endParaRPr lang="en-US" sz="2000" dirty="0">
              <a:cs typeface="Calibri"/>
            </a:endParaRPr>
          </a:p>
          <a:p>
            <a:endParaRPr lang="en-US" sz="2000" dirty="0">
              <a:cs typeface="Calibri"/>
            </a:endParaRPr>
          </a:p>
          <a:p>
            <a:endParaRPr lang="en-US" sz="2000">
              <a:cs typeface="Calibri"/>
            </a:endParaRPr>
          </a:p>
        </p:txBody>
      </p:sp>
    </p:spTree>
    <p:extLst>
      <p:ext uri="{BB962C8B-B14F-4D97-AF65-F5344CB8AC3E}">
        <p14:creationId xmlns:p14="http://schemas.microsoft.com/office/powerpoint/2010/main" val="1163858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91326F-AFE6-7EAE-DC57-221E7308223F}"/>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cs typeface="Calibri Light"/>
              </a:rPr>
              <a:t>Project Summary: </a:t>
            </a:r>
            <a:endParaRPr lang="en-US" sz="4000">
              <a:solidFill>
                <a:srgbClr val="FFFFFF"/>
              </a:solidFill>
            </a:endParaRPr>
          </a:p>
        </p:txBody>
      </p:sp>
      <p:sp>
        <p:nvSpPr>
          <p:cNvPr id="3" name="Content Placeholder 2">
            <a:extLst>
              <a:ext uri="{FF2B5EF4-FFF2-40B4-BE49-F238E27FC236}">
                <a16:creationId xmlns:a16="http://schemas.microsoft.com/office/drawing/2014/main" id="{5D97AE10-51A6-5165-9EDC-8B7A26F29DD3}"/>
              </a:ext>
            </a:extLst>
          </p:cNvPr>
          <p:cNvSpPr>
            <a:spLocks noGrp="1"/>
          </p:cNvSpPr>
          <p:nvPr>
            <p:ph sz="half" idx="1"/>
          </p:nvPr>
        </p:nvSpPr>
        <p:spPr>
          <a:xfrm>
            <a:off x="4294592" y="434829"/>
            <a:ext cx="3844225" cy="5801579"/>
          </a:xfrm>
        </p:spPr>
        <p:txBody>
          <a:bodyPr vert="horz" lIns="91440" tIns="45720" rIns="91440" bIns="45720" rtlCol="0" anchor="t">
            <a:normAutofit/>
          </a:bodyPr>
          <a:lstStyle/>
          <a:p>
            <a:r>
              <a:rPr lang="en-US" sz="2400" b="1" dirty="0">
                <a:ea typeface="+mn-lt"/>
                <a:cs typeface="+mn-lt"/>
              </a:rPr>
              <a:t>History of Java</a:t>
            </a:r>
            <a:endParaRPr lang="en-US" sz="2000" dirty="0">
              <a:cs typeface="Calibri" panose="020F0502020204030204"/>
            </a:endParaRPr>
          </a:p>
          <a:p>
            <a:r>
              <a:rPr lang="en-US" sz="2000" dirty="0">
                <a:ea typeface="+mn-lt"/>
                <a:cs typeface="+mn-lt"/>
              </a:rPr>
              <a:t>Java: the roots</a:t>
            </a:r>
            <a:endParaRPr lang="en-US" dirty="0"/>
          </a:p>
          <a:p>
            <a:r>
              <a:rPr lang="en-US" sz="2000" dirty="0">
                <a:ea typeface="+mn-lt"/>
                <a:cs typeface="+mn-lt"/>
              </a:rPr>
              <a:t>James Gosling</a:t>
            </a:r>
            <a:endParaRPr lang="en-US" dirty="0"/>
          </a:p>
          <a:p>
            <a:r>
              <a:rPr lang="en-US" sz="2000" dirty="0">
                <a:ea typeface="+mn-lt"/>
                <a:cs typeface="+mn-lt"/>
              </a:rPr>
              <a:t>Mike Sheridan</a:t>
            </a:r>
            <a:endParaRPr lang="en-US" dirty="0"/>
          </a:p>
          <a:p>
            <a:r>
              <a:rPr lang="en-US" sz="2000" dirty="0">
                <a:ea typeface="+mn-lt"/>
                <a:cs typeface="+mn-lt"/>
              </a:rPr>
              <a:t>Patrick Naughton</a:t>
            </a:r>
            <a:endParaRPr lang="en-US" dirty="0"/>
          </a:p>
          <a:p>
            <a:r>
              <a:rPr lang="en-US" sz="2000" dirty="0">
                <a:ea typeface="+mn-lt"/>
                <a:cs typeface="+mn-lt"/>
              </a:rPr>
              <a:t>Java: the goal</a:t>
            </a:r>
            <a:endParaRPr lang="en-US" dirty="0"/>
          </a:p>
          <a:p>
            <a:r>
              <a:rPr lang="en-US" sz="2000" dirty="0">
                <a:ea typeface="+mn-lt"/>
                <a:cs typeface="+mn-lt"/>
              </a:rPr>
              <a:t>Java: development</a:t>
            </a:r>
            <a:endParaRPr lang="en-US" dirty="0"/>
          </a:p>
          <a:p>
            <a:r>
              <a:rPr lang="en-US" sz="2000" dirty="0">
                <a:ea typeface="+mn-lt"/>
                <a:cs typeface="+mn-lt"/>
              </a:rPr>
              <a:t>Java: first release</a:t>
            </a:r>
            <a:endParaRPr lang="en-US" dirty="0"/>
          </a:p>
          <a:p>
            <a:r>
              <a:rPr lang="en-US" sz="2000" dirty="0">
                <a:ea typeface="+mn-lt"/>
                <a:cs typeface="+mn-lt"/>
              </a:rPr>
              <a:t>Java: the new era</a:t>
            </a:r>
            <a:endParaRPr lang="en-US" dirty="0"/>
          </a:p>
          <a:p>
            <a:r>
              <a:rPr lang="en-US" sz="2000" dirty="0">
                <a:ea typeface="+mn-lt"/>
                <a:cs typeface="+mn-lt"/>
              </a:rPr>
              <a:t>Java: the future</a:t>
            </a:r>
            <a:endParaRPr lang="en-US" dirty="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50779BC-D3DE-9422-0C32-02ABA2A7A411}"/>
              </a:ext>
            </a:extLst>
          </p:cNvPr>
          <p:cNvSpPr>
            <a:spLocks noGrp="1"/>
          </p:cNvSpPr>
          <p:nvPr>
            <p:ph sz="half" idx="2"/>
          </p:nvPr>
        </p:nvSpPr>
        <p:spPr>
          <a:xfrm>
            <a:off x="7804624" y="377320"/>
            <a:ext cx="4117851" cy="5399013"/>
          </a:xfrm>
        </p:spPr>
        <p:txBody>
          <a:bodyPr vert="horz" lIns="91440" tIns="45720" rIns="91440" bIns="45720" rtlCol="0" anchor="t">
            <a:normAutofit/>
          </a:bodyPr>
          <a:lstStyle/>
          <a:p>
            <a:r>
              <a:rPr lang="en-US" sz="2400" b="1" dirty="0">
                <a:ea typeface="+mn-lt"/>
                <a:cs typeface="+mn-lt"/>
              </a:rPr>
              <a:t>Java Class File Structure</a:t>
            </a:r>
            <a:endParaRPr lang="en-US" sz="2400" dirty="0">
              <a:cs typeface="Calibri" panose="020F0502020204030204"/>
            </a:endParaRPr>
          </a:p>
          <a:p>
            <a:r>
              <a:rPr lang="en-US" sz="2000" dirty="0">
                <a:ea typeface="+mn-lt"/>
                <a:cs typeface="+mn-lt"/>
              </a:rPr>
              <a:t>Java Class File</a:t>
            </a:r>
            <a:endParaRPr lang="en-US" dirty="0"/>
          </a:p>
          <a:p>
            <a:r>
              <a:rPr lang="en-US" sz="2000" dirty="0">
                <a:ea typeface="+mn-lt"/>
                <a:cs typeface="+mn-lt"/>
              </a:rPr>
              <a:t>Java Class File Layout and Structure</a:t>
            </a:r>
            <a:endParaRPr lang="en-US" dirty="0"/>
          </a:p>
          <a:p>
            <a:r>
              <a:rPr lang="en-US" sz="2000" dirty="0">
                <a:ea typeface="+mn-lt"/>
                <a:cs typeface="+mn-lt"/>
              </a:rPr>
              <a:t>Magic Number</a:t>
            </a:r>
            <a:endParaRPr lang="en-US" dirty="0"/>
          </a:p>
          <a:p>
            <a:r>
              <a:rPr lang="en-US" sz="2000" dirty="0">
                <a:ea typeface="+mn-lt"/>
                <a:cs typeface="+mn-lt"/>
              </a:rPr>
              <a:t>Version of Class File Format</a:t>
            </a:r>
            <a:endParaRPr lang="en-US" dirty="0"/>
          </a:p>
          <a:p>
            <a:r>
              <a:rPr lang="en-US" sz="2000" dirty="0">
                <a:ea typeface="+mn-lt"/>
                <a:cs typeface="+mn-lt"/>
              </a:rPr>
              <a:t>Constant Pool</a:t>
            </a:r>
            <a:endParaRPr lang="en-US" dirty="0"/>
          </a:p>
          <a:p>
            <a:r>
              <a:rPr lang="en-US" sz="2000" dirty="0">
                <a:ea typeface="+mn-lt"/>
                <a:cs typeface="+mn-lt"/>
              </a:rPr>
              <a:t>Access Flags</a:t>
            </a:r>
            <a:endParaRPr lang="en-US" dirty="0"/>
          </a:p>
          <a:p>
            <a:r>
              <a:rPr lang="en-US" sz="2000" dirty="0">
                <a:ea typeface="+mn-lt"/>
                <a:cs typeface="+mn-lt"/>
              </a:rPr>
              <a:t>This Class</a:t>
            </a:r>
            <a:endParaRPr lang="en-US" dirty="0"/>
          </a:p>
          <a:p>
            <a:r>
              <a:rPr lang="en-US" sz="2000" dirty="0">
                <a:ea typeface="+mn-lt"/>
                <a:cs typeface="+mn-lt"/>
              </a:rPr>
              <a:t>Super Class</a:t>
            </a:r>
            <a:endParaRPr lang="en-US" dirty="0"/>
          </a:p>
          <a:p>
            <a:r>
              <a:rPr lang="en-US" sz="2000" dirty="0">
                <a:ea typeface="+mn-lt"/>
                <a:cs typeface="+mn-lt"/>
              </a:rPr>
              <a:t>Interface</a:t>
            </a:r>
            <a:endParaRPr lang="en-US" dirty="0"/>
          </a:p>
          <a:p>
            <a:r>
              <a:rPr lang="en-US" sz="2000" dirty="0">
                <a:ea typeface="+mn-lt"/>
                <a:cs typeface="+mn-lt"/>
              </a:rPr>
              <a:t>Fields</a:t>
            </a:r>
            <a:endParaRPr lang="en-US" dirty="0"/>
          </a:p>
          <a:p>
            <a:r>
              <a:rPr lang="en-US" sz="2000" dirty="0">
                <a:ea typeface="+mn-lt"/>
                <a:cs typeface="+mn-lt"/>
              </a:rPr>
              <a:t>Methods</a:t>
            </a:r>
            <a:endParaRPr lang="en-US" dirty="0"/>
          </a:p>
          <a:p>
            <a:r>
              <a:rPr lang="en-US" sz="2000" dirty="0">
                <a:ea typeface="+mn-lt"/>
                <a:cs typeface="+mn-lt"/>
              </a:rPr>
              <a:t>Attributes</a:t>
            </a:r>
            <a:endParaRPr lang="en-US" dirty="0"/>
          </a:p>
          <a:p>
            <a:endParaRPr lang="en-US" sz="2000" dirty="0">
              <a:cs typeface="Calibri"/>
            </a:endParaRPr>
          </a:p>
        </p:txBody>
      </p:sp>
    </p:spTree>
    <p:extLst>
      <p:ext uri="{BB962C8B-B14F-4D97-AF65-F5344CB8AC3E}">
        <p14:creationId xmlns:p14="http://schemas.microsoft.com/office/powerpoint/2010/main" val="2274192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bot operating a machine">
            <a:extLst>
              <a:ext uri="{FF2B5EF4-FFF2-40B4-BE49-F238E27FC236}">
                <a16:creationId xmlns:a16="http://schemas.microsoft.com/office/drawing/2014/main" id="{EB8A0E47-A9AB-EA98-51DE-2AE1F941D9D8}"/>
              </a:ext>
            </a:extLst>
          </p:cNvPr>
          <p:cNvPicPr>
            <a:picLocks noChangeAspect="1"/>
          </p:cNvPicPr>
          <p:nvPr/>
        </p:nvPicPr>
        <p:blipFill rotWithShape="1">
          <a:blip r:embed="rId2"/>
          <a:srcRect r="11746" b="9095"/>
          <a:stretch/>
        </p:blipFill>
        <p:spPr>
          <a:xfrm>
            <a:off x="4788696" y="10"/>
            <a:ext cx="8711644"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0CDBD-F65C-9B4C-2C19-CBD9347B509D}"/>
              </a:ext>
            </a:extLst>
          </p:cNvPr>
          <p:cNvSpPr>
            <a:spLocks noGrp="1"/>
          </p:cNvSpPr>
          <p:nvPr>
            <p:ph type="title"/>
          </p:nvPr>
        </p:nvSpPr>
        <p:spPr>
          <a:xfrm>
            <a:off x="219188" y="-114090"/>
            <a:ext cx="5331699" cy="817494"/>
          </a:xfrm>
        </p:spPr>
        <p:txBody>
          <a:bodyPr vert="horz" lIns="91440" tIns="45720" rIns="91440" bIns="45720" rtlCol="0" anchor="b">
            <a:normAutofit/>
          </a:bodyPr>
          <a:lstStyle/>
          <a:p>
            <a:r>
              <a:rPr lang="en-US"/>
              <a:t>Project introduction </a:t>
            </a:r>
            <a:endParaRPr lang="en-US">
              <a:ea typeface="Calibri Light"/>
              <a:cs typeface="Calibri Light"/>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DF43613-91BC-C9F8-E81A-71523378EDD1}"/>
              </a:ext>
            </a:extLst>
          </p:cNvPr>
          <p:cNvSpPr txBox="1"/>
          <p:nvPr/>
        </p:nvSpPr>
        <p:spPr>
          <a:xfrm>
            <a:off x="108483" y="580649"/>
            <a:ext cx="629440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Java Virtual Machine(JVM): </a:t>
            </a:r>
          </a:p>
          <a:p>
            <a:pPr marL="285750" indent="-285750">
              <a:buFont typeface="Calibri"/>
              <a:buChar char="-"/>
            </a:pPr>
            <a:r>
              <a:rPr lang="en-US" b="1">
                <a:ea typeface="+mn-lt"/>
                <a:cs typeface="+mn-lt"/>
              </a:rPr>
              <a:t>Java Virtual Machine </a:t>
            </a:r>
            <a:r>
              <a:rPr lang="en-US" b="1">
                <a:ea typeface="Calibri"/>
                <a:cs typeface="Calibri"/>
              </a:rPr>
              <a:t>is a virtual machine that enables computers to run java and non-java language programs </a:t>
            </a:r>
          </a:p>
          <a:p>
            <a:pPr marL="285750" indent="-285750">
              <a:buFont typeface="Calibri"/>
              <a:buChar char="-"/>
            </a:pPr>
            <a:r>
              <a:rPr lang="en-US" b="1">
                <a:ea typeface="Calibri"/>
                <a:cs typeface="Calibri"/>
              </a:rPr>
              <a:t>Java Virtual Machine is detailed by a specification that describes the JVM requirement implementations, allowing different programmers using the Java Development Kit(JDK) to not worry about any hardware platform issues</a:t>
            </a:r>
          </a:p>
          <a:p>
            <a:pPr marL="285750" indent="-285750">
              <a:buFont typeface="Calibri"/>
              <a:buChar char="-"/>
            </a:pPr>
            <a:r>
              <a:rPr lang="en-US" b="1">
                <a:ea typeface="+mn-lt"/>
                <a:cs typeface="+mn-lt"/>
              </a:rPr>
              <a:t>Java Virtual Machine is the cornerstone of the java platform. It is the component of hardware and operating system independence in technology programs. It contains instruction sets and manipulation of various memory usage at run time. </a:t>
            </a:r>
          </a:p>
          <a:p>
            <a:pPr marL="285750" indent="-285750">
              <a:buFont typeface="Calibri"/>
              <a:buChar char="-"/>
            </a:pPr>
            <a:r>
              <a:rPr lang="en-US" b="1">
                <a:ea typeface="+mn-lt"/>
                <a:cs typeface="+mn-lt"/>
              </a:rPr>
              <a:t>Java Virtual Machine is first implemented by Sun Microsystems Inc., hosted by handheld device software that resembled a contemporary Personal Digital Assistant(PDA)</a:t>
            </a:r>
            <a:endParaRPr lang="en-US" b="1">
              <a:ea typeface="Calibri"/>
              <a:cs typeface="Calibri"/>
            </a:endParaRPr>
          </a:p>
        </p:txBody>
      </p:sp>
      <p:sp>
        <p:nvSpPr>
          <p:cNvPr id="3" name="TextBox 2">
            <a:extLst>
              <a:ext uri="{FF2B5EF4-FFF2-40B4-BE49-F238E27FC236}">
                <a16:creationId xmlns:a16="http://schemas.microsoft.com/office/drawing/2014/main" id="{0DA09BCB-FD94-780F-461B-F74551228FCE}"/>
              </a:ext>
            </a:extLst>
          </p:cNvPr>
          <p:cNvSpPr txBox="1"/>
          <p:nvPr/>
        </p:nvSpPr>
        <p:spPr>
          <a:xfrm>
            <a:off x="167275" y="4571171"/>
            <a:ext cx="602123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cs typeface="Calibri"/>
              </a:rPr>
              <a:t>The newest model is hosted by Oracle's implementations on mobile, desktop, and server devices. It can be implemented by compiling its instruction set to that of a silicon CPU. It can also be implemented in microcode or directly into silicon.</a:t>
            </a:r>
          </a:p>
        </p:txBody>
      </p:sp>
    </p:spTree>
    <p:extLst>
      <p:ext uri="{BB962C8B-B14F-4D97-AF65-F5344CB8AC3E}">
        <p14:creationId xmlns:p14="http://schemas.microsoft.com/office/powerpoint/2010/main" val="244622454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endParaRPr lang="en-US" sz="4000" dirty="0">
              <a:solidFill>
                <a:srgbClr val="FFFFFF"/>
              </a:solidFill>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Tree>
    <p:extLst>
      <p:ext uri="{BB962C8B-B14F-4D97-AF65-F5344CB8AC3E}">
        <p14:creationId xmlns:p14="http://schemas.microsoft.com/office/powerpoint/2010/main" val="1597539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55AA5-509F-3DAA-C0A3-FA5D269BD45B}"/>
              </a:ext>
            </a:extLst>
          </p:cNvPr>
          <p:cNvSpPr>
            <a:spLocks noGrp="1"/>
          </p:cNvSpPr>
          <p:nvPr>
            <p:ph type="title"/>
          </p:nvPr>
        </p:nvSpPr>
        <p:spPr>
          <a:xfrm>
            <a:off x="1030481" y="1704964"/>
            <a:ext cx="4030132" cy="3215373"/>
          </a:xfrm>
        </p:spPr>
        <p:txBody>
          <a:bodyPr>
            <a:normAutofit/>
          </a:bodyPr>
          <a:lstStyle/>
          <a:p>
            <a:pPr algn="ctr"/>
            <a:r>
              <a:rPr lang="en-US">
                <a:solidFill>
                  <a:schemeClr val="bg1"/>
                </a:solidFill>
                <a:cs typeface="Calibri Light"/>
              </a:rPr>
              <a:t>Discussion Points </a:t>
            </a:r>
            <a:r>
              <a:rPr lang="en-US" b="1">
                <a:solidFill>
                  <a:schemeClr val="bg1"/>
                </a:solidFill>
                <a:ea typeface="+mj-lt"/>
                <a:cs typeface="+mj-lt"/>
              </a:rPr>
              <a:t>Java Virtual Machine </a:t>
            </a:r>
            <a:endParaRPr lang="en-US">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EBB54145-3F7F-9B35-8B56-7B02AD01FEFB}"/>
              </a:ext>
            </a:extLst>
          </p:cNvPr>
          <p:cNvSpPr>
            <a:spLocks noGrp="1"/>
          </p:cNvSpPr>
          <p:nvPr>
            <p:ph idx="1"/>
          </p:nvPr>
        </p:nvSpPr>
        <p:spPr>
          <a:xfrm>
            <a:off x="5688529" y="138808"/>
            <a:ext cx="6496757" cy="6594205"/>
          </a:xfrm>
        </p:spPr>
        <p:txBody>
          <a:bodyPr vert="horz" lIns="91440" tIns="45720" rIns="91440" bIns="45720" rtlCol="0" anchor="t">
            <a:normAutofit/>
          </a:bodyPr>
          <a:lstStyle/>
          <a:p>
            <a:r>
              <a:rPr lang="en-US" sz="1800">
                <a:solidFill>
                  <a:schemeClr val="bg1"/>
                </a:solidFill>
                <a:latin typeface="Helvetica"/>
                <a:cs typeface="Helvetica"/>
              </a:rPr>
              <a:t>History of Java </a:t>
            </a:r>
            <a:r>
              <a:rPr lang="en-US" sz="1800">
                <a:solidFill>
                  <a:srgbClr val="FF0000"/>
                </a:solidFill>
                <a:highlight>
                  <a:srgbClr val="FFFF00"/>
                </a:highlight>
                <a:latin typeface="Helvetica"/>
                <a:cs typeface="Helvetica"/>
              </a:rPr>
              <a:t>Cindy</a:t>
            </a:r>
            <a:endParaRPr lang="en-US" sz="1800">
              <a:solidFill>
                <a:srgbClr val="FF0000"/>
              </a:solidFill>
              <a:latin typeface="Helvetica"/>
              <a:cs typeface="Helvetica"/>
            </a:endParaRPr>
          </a:p>
          <a:p>
            <a:r>
              <a:rPr lang="en-US" sz="1800">
                <a:solidFill>
                  <a:schemeClr val="bg1"/>
                </a:solidFill>
                <a:latin typeface="Helvetica"/>
                <a:cs typeface="Helvetica"/>
              </a:rPr>
              <a:t>Java Class file structure and bytecode </a:t>
            </a:r>
            <a:r>
              <a:rPr lang="en-US" sz="1800">
                <a:solidFill>
                  <a:srgbClr val="FF0000"/>
                </a:solidFill>
                <a:highlight>
                  <a:srgbClr val="FFFF00"/>
                </a:highlight>
                <a:latin typeface="Helvetica"/>
                <a:cs typeface="Helvetica"/>
              </a:rPr>
              <a:t>Cindy</a:t>
            </a:r>
            <a:endParaRPr lang="en-US" sz="1800">
              <a:solidFill>
                <a:srgbClr val="FF0000"/>
              </a:solidFill>
              <a:latin typeface="Helvetica"/>
              <a:cs typeface="Helvetica"/>
            </a:endParaRPr>
          </a:p>
          <a:p>
            <a:r>
              <a:rPr lang="en-US" sz="1800">
                <a:solidFill>
                  <a:schemeClr val="bg1"/>
                </a:solidFill>
                <a:latin typeface="Helvetica"/>
                <a:cs typeface="Helvetica"/>
              </a:rPr>
              <a:t>Java Memory Management </a:t>
            </a:r>
            <a:r>
              <a:rPr lang="en-US" sz="1800">
                <a:solidFill>
                  <a:srgbClr val="FF0000"/>
                </a:solidFill>
                <a:highlight>
                  <a:srgbClr val="FFFF00"/>
                </a:highlight>
                <a:latin typeface="Helvetica"/>
                <a:cs typeface="Helvetica"/>
              </a:rPr>
              <a:t>Julia</a:t>
            </a:r>
            <a:endParaRPr lang="en-US" sz="1800">
              <a:solidFill>
                <a:srgbClr val="FF0000"/>
              </a:solidFill>
              <a:latin typeface="Helvetica"/>
              <a:cs typeface="Helvetica"/>
            </a:endParaRPr>
          </a:p>
          <a:p>
            <a:r>
              <a:rPr lang="en-US" sz="1800">
                <a:solidFill>
                  <a:schemeClr val="bg1"/>
                </a:solidFill>
                <a:latin typeface="Helvetica"/>
                <a:cs typeface="Helvetica"/>
              </a:rPr>
              <a:t>Java implementations – Platforms / vendors </a:t>
            </a:r>
            <a:r>
              <a:rPr lang="en-US" sz="1800">
                <a:solidFill>
                  <a:srgbClr val="FF0000"/>
                </a:solidFill>
                <a:highlight>
                  <a:srgbClr val="FFFF00"/>
                </a:highlight>
                <a:latin typeface="Helvetica"/>
                <a:cs typeface="Helvetica"/>
              </a:rPr>
              <a:t>Julia</a:t>
            </a:r>
            <a:endParaRPr lang="en-US" sz="1800">
              <a:solidFill>
                <a:srgbClr val="FF0000"/>
              </a:solidFill>
              <a:latin typeface="Helvetica"/>
              <a:cs typeface="Helvetica"/>
            </a:endParaRPr>
          </a:p>
          <a:p>
            <a:r>
              <a:rPr lang="en-US" sz="1800">
                <a:solidFill>
                  <a:schemeClr val="bg1"/>
                </a:solidFill>
                <a:latin typeface="Helvetica"/>
                <a:cs typeface="Helvetica"/>
              </a:rPr>
              <a:t>What other languages compile to Java Bytecode </a:t>
            </a:r>
            <a:r>
              <a:rPr lang="en-US" sz="1800">
                <a:solidFill>
                  <a:srgbClr val="FF0000"/>
                </a:solidFill>
                <a:highlight>
                  <a:srgbClr val="FFFF00"/>
                </a:highlight>
                <a:latin typeface="Helvetica"/>
                <a:cs typeface="Helvetica"/>
              </a:rPr>
              <a:t>Cassie</a:t>
            </a:r>
            <a:endParaRPr lang="en-US" sz="1800">
              <a:solidFill>
                <a:srgbClr val="FF0000"/>
              </a:solidFill>
              <a:latin typeface="Helvetica"/>
              <a:cs typeface="Helvetica"/>
            </a:endParaRPr>
          </a:p>
          <a:p>
            <a:r>
              <a:rPr lang="en-US" sz="1800">
                <a:solidFill>
                  <a:schemeClr val="bg1"/>
                </a:solidFill>
                <a:latin typeface="Helvetica"/>
                <a:cs typeface="Helvetica"/>
              </a:rPr>
              <a:t>Android Implementation </a:t>
            </a:r>
            <a:r>
              <a:rPr lang="en-US" sz="1800">
                <a:solidFill>
                  <a:srgbClr val="FF0000"/>
                </a:solidFill>
                <a:highlight>
                  <a:srgbClr val="FFFF00"/>
                </a:highlight>
                <a:latin typeface="Helvetica"/>
                <a:cs typeface="Helvetica"/>
              </a:rPr>
              <a:t>Cassie</a:t>
            </a:r>
            <a:endParaRPr lang="en-US" sz="1800">
              <a:solidFill>
                <a:srgbClr val="FF0000"/>
              </a:solidFill>
              <a:latin typeface="Helvetica"/>
              <a:cs typeface="Helvetica"/>
            </a:endParaRPr>
          </a:p>
          <a:p>
            <a:r>
              <a:rPr lang="en-US" sz="1800">
                <a:solidFill>
                  <a:schemeClr val="bg1"/>
                </a:solidFill>
                <a:latin typeface="Helvetica"/>
                <a:cs typeface="Helvetica"/>
              </a:rPr>
              <a:t>JIT compile/execution </a:t>
            </a:r>
            <a:r>
              <a:rPr lang="en-US" sz="1800">
                <a:solidFill>
                  <a:srgbClr val="FF0000"/>
                </a:solidFill>
                <a:highlight>
                  <a:srgbClr val="FFFF00"/>
                </a:highlight>
                <a:latin typeface="Helvetica"/>
                <a:cs typeface="Helvetica"/>
              </a:rPr>
              <a:t>Cassie</a:t>
            </a:r>
            <a:endParaRPr lang="en-US" sz="1800">
              <a:solidFill>
                <a:srgbClr val="FF0000"/>
              </a:solidFill>
              <a:latin typeface="Helvetica"/>
              <a:cs typeface="Helvetica"/>
            </a:endParaRPr>
          </a:p>
          <a:p>
            <a:r>
              <a:rPr lang="en-US" sz="1800">
                <a:solidFill>
                  <a:schemeClr val="bg1"/>
                </a:solidFill>
                <a:latin typeface="Helvetica"/>
                <a:cs typeface="Helvetica"/>
              </a:rPr>
              <a:t>Performance comparison between C/C++ and Java with and without JIT </a:t>
            </a:r>
            <a:r>
              <a:rPr lang="en-US" sz="1800">
                <a:solidFill>
                  <a:srgbClr val="FF0000"/>
                </a:solidFill>
                <a:highlight>
                  <a:srgbClr val="FFFF00"/>
                </a:highlight>
                <a:latin typeface="Helvetica"/>
                <a:cs typeface="Helvetica"/>
              </a:rPr>
              <a:t>Logan</a:t>
            </a:r>
            <a:endParaRPr lang="en-US" sz="1800">
              <a:solidFill>
                <a:srgbClr val="FF0000"/>
              </a:solidFill>
              <a:latin typeface="Helvetica"/>
              <a:cs typeface="Helvetica"/>
            </a:endParaRPr>
          </a:p>
          <a:p>
            <a:r>
              <a:rPr lang="en-US" sz="1800">
                <a:solidFill>
                  <a:schemeClr val="bg1"/>
                </a:solidFill>
                <a:latin typeface="Helvetica"/>
                <a:cs typeface="Helvetica"/>
              </a:rPr>
              <a:t>Sample Java program with explanation of bytecode </a:t>
            </a:r>
            <a:r>
              <a:rPr lang="en-US" sz="1800">
                <a:solidFill>
                  <a:srgbClr val="FF0000"/>
                </a:solidFill>
                <a:highlight>
                  <a:srgbClr val="FFFF00"/>
                </a:highlight>
                <a:latin typeface="Helvetica"/>
                <a:cs typeface="Helvetica"/>
              </a:rPr>
              <a:t>Logan</a:t>
            </a:r>
            <a:endParaRPr lang="en-US">
              <a:solidFill>
                <a:srgbClr val="FF0000"/>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75663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riting on a notepad">
            <a:extLst>
              <a:ext uri="{FF2B5EF4-FFF2-40B4-BE49-F238E27FC236}">
                <a16:creationId xmlns:a16="http://schemas.microsoft.com/office/drawing/2014/main" id="{CD28AAA2-C806-7CC8-3105-B05DEFDD0CE9}"/>
              </a:ext>
            </a:extLst>
          </p:cNvPr>
          <p:cNvPicPr>
            <a:picLocks noChangeAspect="1"/>
          </p:cNvPicPr>
          <p:nvPr/>
        </p:nvPicPr>
        <p:blipFill rotWithShape="1">
          <a:blip r:embed="rId2"/>
          <a:srcRect t="11244" r="-2" b="17862"/>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191AE3-30A4-B078-C9F4-FD5B275A752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a:solidFill>
                  <a:srgbClr val="FFFFFF"/>
                </a:solidFill>
              </a:rPr>
              <a:t>History of Java</a:t>
            </a:r>
            <a:endParaRPr lang="en-US" sz="5200">
              <a:solidFill>
                <a:srgbClr val="FFFFFF"/>
              </a:solidFill>
            </a:endParaRPr>
          </a:p>
        </p:txBody>
      </p:sp>
    </p:spTree>
    <p:extLst>
      <p:ext uri="{BB962C8B-B14F-4D97-AF65-F5344CB8AC3E}">
        <p14:creationId xmlns:p14="http://schemas.microsoft.com/office/powerpoint/2010/main" val="2271774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Java: the roots</a:t>
            </a:r>
            <a:endParaRPr lang="en-US" sz="4000" dirty="0">
              <a:solidFill>
                <a:srgbClr val="FFFFFF"/>
              </a:solidFill>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63260" y="1714348"/>
            <a:ext cx="12168181" cy="4948565"/>
          </a:xfrm>
        </p:spPr>
        <p:txBody>
          <a:bodyPr anchor="ctr">
            <a:normAutofit/>
          </a:bodyPr>
          <a:lstStyle/>
          <a:p>
            <a:pPr marL="342900" indent="-342900">
              <a:buFont typeface="Calibri" panose="020B0604020202020204" pitchFamily="34" charset="0"/>
              <a:buChar char="-"/>
            </a:pPr>
            <a:r>
              <a:rPr lang="en-US" sz="2000" dirty="0">
                <a:cs typeface="Calibri"/>
              </a:rPr>
              <a:t>Java was initially designed for interactive television, but it became overly advanced to accommodate the digital cable television industry at the time</a:t>
            </a:r>
          </a:p>
          <a:p>
            <a:pPr marL="342900" indent="-342900">
              <a:buFont typeface="Calibri" panose="020B0604020202020204" pitchFamily="34" charset="0"/>
              <a:buChar char="-"/>
            </a:pPr>
            <a:r>
              <a:rPr lang="en-US" sz="2000" dirty="0">
                <a:cs typeface="Calibri"/>
              </a:rPr>
              <a:t>Java was born in the early 1990s as Project "Oak", under a small team of engineers working for the Sun Microsystems Corporation. This team was leaded by James Gosling, whom was the "founding father of Java". The other members of the "Green Team" included Mike Sheridan, Patrick Naughton, and other engineers employed at Sun Microsystems Corporation.</a:t>
            </a:r>
          </a:p>
          <a:p>
            <a:pPr marL="342900" indent="-342900">
              <a:buFont typeface="Calibri" panose="020B0604020202020204" pitchFamily="34" charset="0"/>
              <a:buChar char="-"/>
            </a:pPr>
            <a:r>
              <a:rPr lang="en-US" sz="2000" dirty="0">
                <a:cs typeface="Calibri"/>
              </a:rPr>
              <a:t>The project name "Oak", originally came from an Oak tress outside of James Gosling's office. Oak tree represents images of solidarity, strength, and durability. It's proven that its name did emphasize the project's importance in modern society.</a:t>
            </a:r>
          </a:p>
          <a:p>
            <a:pPr marL="342900" indent="-342900">
              <a:buFont typeface="Calibri" panose="020B0604020202020204" pitchFamily="34" charset="0"/>
              <a:buChar char="-"/>
            </a:pPr>
            <a:r>
              <a:rPr lang="en-US" sz="2000" dirty="0">
                <a:cs typeface="Calibri"/>
              </a:rPr>
              <a:t>Goslin's goals were to implement a virtual machine and language similar of C-like syntaxes, with however, greater uniformity and simplicity than C/C++. His main motive was to implement object-oriented programming language, allowing programmers with previous C/C++ backgrounds to </a:t>
            </a:r>
            <a:r>
              <a:rPr lang="en-US" sz="2000">
                <a:cs typeface="Calibri"/>
              </a:rPr>
              <a:t>learn easier.</a:t>
            </a:r>
          </a:p>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pic>
        <p:nvPicPr>
          <p:cNvPr id="4" name="Picture 4" descr="A picture containing plant&#10;&#10;Description automatically generated">
            <a:extLst>
              <a:ext uri="{FF2B5EF4-FFF2-40B4-BE49-F238E27FC236}">
                <a16:creationId xmlns:a16="http://schemas.microsoft.com/office/drawing/2014/main" id="{F0C6717A-FB73-C6D8-3AA5-A7F62AEABC2A}"/>
              </a:ext>
            </a:extLst>
          </p:cNvPr>
          <p:cNvPicPr>
            <a:picLocks noChangeAspect="1"/>
          </p:cNvPicPr>
          <p:nvPr/>
        </p:nvPicPr>
        <p:blipFill>
          <a:blip r:embed="rId2"/>
          <a:stretch>
            <a:fillRect/>
          </a:stretch>
        </p:blipFill>
        <p:spPr>
          <a:xfrm>
            <a:off x="10697473" y="-1528"/>
            <a:ext cx="1536940" cy="1598942"/>
          </a:xfrm>
          <a:prstGeom prst="rect">
            <a:avLst/>
          </a:prstGeom>
        </p:spPr>
      </p:pic>
    </p:spTree>
    <p:extLst>
      <p:ext uri="{BB962C8B-B14F-4D97-AF65-F5344CB8AC3E}">
        <p14:creationId xmlns:p14="http://schemas.microsoft.com/office/powerpoint/2010/main" val="2337831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Java: James Gosling</a:t>
            </a:r>
            <a:endParaRPr lang="en-US" sz="4000" dirty="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77637" y="2188801"/>
            <a:ext cx="12168181" cy="4948565"/>
          </a:xfrm>
        </p:spPr>
        <p:txBody>
          <a:bodyPr anchor="ctr">
            <a:normAutofit/>
          </a:bodyPr>
          <a:lstStyle/>
          <a:p>
            <a:pPr marL="342900" indent="-342900">
              <a:buFont typeface="Calibri" panose="020B0604020202020204" pitchFamily="34" charset="0"/>
              <a:buChar char="-"/>
            </a:pPr>
            <a:r>
              <a:rPr lang="en-US" sz="1900" dirty="0">
                <a:cs typeface="Calibri"/>
              </a:rPr>
              <a:t>James Gosling is born in 05/19/1955, a Canadian computer scientist best known as the founder and lead designer of the Java programming language. Gosling attended the University of Calgary studying computer science and earned his M.A. and Ph.D. from Carnegie Mellon University all in computer science.</a:t>
            </a:r>
          </a:p>
          <a:p>
            <a:pPr marL="342900" indent="-342900">
              <a:buFont typeface="Calibri" panose="020B0604020202020204" pitchFamily="34" charset="0"/>
              <a:buChar char="-"/>
            </a:pPr>
            <a:r>
              <a:rPr lang="en-US" sz="1900" dirty="0">
                <a:cs typeface="Calibri"/>
              </a:rPr>
              <a:t>Before Gosling joining Sun Microsystems Corporation, he had built multi-processor versions of Unix for a 16-way computer system. He developed several compilers and mail systems while at Carnegie Mellon University.</a:t>
            </a:r>
          </a:p>
          <a:p>
            <a:pPr marL="342900" indent="-342900">
              <a:buFont typeface="Calibri" panose="020B0604020202020204" pitchFamily="34" charset="0"/>
              <a:buChar char="-"/>
            </a:pPr>
            <a:r>
              <a:rPr lang="en-US" sz="1900" dirty="0">
                <a:cs typeface="Calibri"/>
              </a:rPr>
              <a:t>Gosling was employed with </a:t>
            </a:r>
            <a:r>
              <a:rPr lang="en-US" sz="1900" dirty="0">
                <a:ea typeface="+mn-lt"/>
                <a:cs typeface="+mn-lt"/>
              </a:rPr>
              <a:t>Sun Microsystems Corporation from 1984 - 2010. At Sun Microsystems Corporation, he invented early Unix windowing system and was the father of the Java programming language</a:t>
            </a:r>
          </a:p>
          <a:p>
            <a:pPr marL="342900" indent="-342900">
              <a:buFont typeface="Calibri" panose="020B0604020202020204" pitchFamily="34" charset="0"/>
              <a:buChar char="-"/>
            </a:pPr>
            <a:r>
              <a:rPr lang="en-US" sz="1900" dirty="0">
                <a:cs typeface="Calibri"/>
              </a:rPr>
              <a:t>Gosling left </a:t>
            </a:r>
            <a:r>
              <a:rPr lang="en-US" sz="1900" dirty="0">
                <a:ea typeface="+mn-lt"/>
                <a:cs typeface="+mn-lt"/>
              </a:rPr>
              <a:t>Sun Microsystems Corporation on April 2nd, 2019, after the Oracle corporation acquisition. Gosling's decision into leaving the company originated in reduction of pay, status, decision-making abilities, changes of roles, and ethical challenges. Gosling has been critical regarding Oracle corporation's interviews, stating that the integration and transition between Sun Microsystems and Oracle Corporation has distributed more problems that was predicted.</a:t>
            </a:r>
          </a:p>
          <a:p>
            <a:pPr marL="342900" indent="-342900">
              <a:buFont typeface="Calibri" panose="020B0604020202020204" pitchFamily="34" charset="0"/>
              <a:buChar char="-"/>
            </a:pPr>
            <a:r>
              <a:rPr lang="en-US" sz="1900" dirty="0">
                <a:cs typeface="Calibri"/>
              </a:rPr>
              <a:t>After leaving </a:t>
            </a:r>
            <a:r>
              <a:rPr lang="en-US" sz="1900" dirty="0">
                <a:ea typeface="+mn-lt"/>
                <a:cs typeface="+mn-lt"/>
              </a:rPr>
              <a:t>Sun Microsystems Corporation, Gosling joined Google, then followed by his colleague Bill Vass to join a start up called Liquid Robotics. After acquisition by Boeing, Gosling left Liquid Robotics to work at Amazon Web Services as a distinguished engineer in May 2017.</a:t>
            </a:r>
          </a:p>
          <a:p>
            <a:pPr marL="342900" indent="-342900">
              <a:buFont typeface="Calibri" panose="020B0604020202020204" pitchFamily="34" charset="0"/>
              <a:buChar char="-"/>
            </a:pPr>
            <a:r>
              <a:rPr lang="en-US" sz="1900" dirty="0">
                <a:cs typeface="Calibri"/>
              </a:rPr>
              <a:t>Gosling's contribution to the Java programming language has earned him recognition in many engineering conferences. Gosling has earned many awards and named nominations from 2002- 2</a:t>
            </a:r>
            <a:r>
              <a:rPr lang="en-US" sz="2000" dirty="0">
                <a:cs typeface="Calibri"/>
              </a:rPr>
              <a:t>019</a:t>
            </a:r>
          </a:p>
          <a:p>
            <a:pPr marL="342900" indent="-342900">
              <a:buFont typeface="Calibri" panose="020B0604020202020204" pitchFamily="34" charset="0"/>
              <a:buChar char="-"/>
            </a:pPr>
            <a:endParaRPr lang="en-US" sz="2000" dirty="0">
              <a:cs typeface="Calibri"/>
            </a:endParaRPr>
          </a:p>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pic>
        <p:nvPicPr>
          <p:cNvPr id="4" name="Picture 4">
            <a:extLst>
              <a:ext uri="{FF2B5EF4-FFF2-40B4-BE49-F238E27FC236}">
                <a16:creationId xmlns:a16="http://schemas.microsoft.com/office/drawing/2014/main" id="{AB44BB01-BFA7-C087-8F03-A76B052E3DDC}"/>
              </a:ext>
            </a:extLst>
          </p:cNvPr>
          <p:cNvPicPr>
            <a:picLocks noChangeAspect="1"/>
          </p:cNvPicPr>
          <p:nvPr/>
        </p:nvPicPr>
        <p:blipFill>
          <a:blip r:embed="rId2"/>
          <a:stretch>
            <a:fillRect/>
          </a:stretch>
        </p:blipFill>
        <p:spPr>
          <a:xfrm>
            <a:off x="10624599" y="2336"/>
            <a:ext cx="1567671" cy="1634346"/>
          </a:xfrm>
          <a:prstGeom prst="rect">
            <a:avLst/>
          </a:prstGeom>
        </p:spPr>
      </p:pic>
    </p:spTree>
    <p:extLst>
      <p:ext uri="{BB962C8B-B14F-4D97-AF65-F5344CB8AC3E}">
        <p14:creationId xmlns:p14="http://schemas.microsoft.com/office/powerpoint/2010/main" val="356703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Java: </a:t>
            </a:r>
            <a:r>
              <a:rPr lang="en-US" sz="4000" dirty="0">
                <a:solidFill>
                  <a:srgbClr val="FFFFFF"/>
                </a:solidFill>
                <a:ea typeface="+mj-lt"/>
                <a:cs typeface="+mj-lt"/>
              </a:rPr>
              <a:t>Mike Sheridan</a:t>
            </a:r>
            <a:endParaRPr lang="en-US" sz="4000" dirty="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63260" y="1714348"/>
            <a:ext cx="12168181" cy="4948565"/>
          </a:xfrm>
        </p:spPr>
        <p:txBody>
          <a:bodyPr vert="horz" lIns="91440" tIns="45720" rIns="91440" bIns="45720" rtlCol="0" anchor="ctr">
            <a:noAutofit/>
          </a:bodyPr>
          <a:lstStyle/>
          <a:p>
            <a:pPr marL="342900" indent="-342900">
              <a:buFont typeface="Calibri" panose="020B0604020202020204" pitchFamily="34" charset="0"/>
              <a:buChar char="-"/>
            </a:pPr>
            <a:r>
              <a:rPr lang="en-US" sz="2400" dirty="0">
                <a:cs typeface="Calibri"/>
              </a:rPr>
              <a:t>Mike graduated from Pitzer College with a degree in Political Science and worked at American University in Film and Video</a:t>
            </a:r>
          </a:p>
          <a:p>
            <a:pPr>
              <a:buFont typeface="Calibri" panose="020B0604020202020204" pitchFamily="34" charset="0"/>
              <a:buChar char="-"/>
            </a:pPr>
            <a:r>
              <a:rPr lang="en-US" sz="2400" dirty="0">
                <a:cs typeface="Calibri"/>
              </a:rPr>
              <a:t>Mike worked along the "Green Project" members at Sun Microsystems Corporation that conceived and developed the java programming language. While at </a:t>
            </a:r>
            <a:r>
              <a:rPr lang="en-US" sz="2400" dirty="0">
                <a:ea typeface="+mn-lt"/>
                <a:cs typeface="+mn-lt"/>
              </a:rPr>
              <a:t>Sun Microsystems Corporation, Sheridan worked on Java strategy and business development at with Sun Microsystems Corporation's Chief Technology Officer</a:t>
            </a:r>
          </a:p>
          <a:p>
            <a:pPr>
              <a:buFont typeface="Calibri" panose="020B0604020202020204" pitchFamily="34" charset="0"/>
              <a:buChar char="-"/>
            </a:pPr>
            <a:r>
              <a:rPr lang="en-US" sz="2400" dirty="0">
                <a:cs typeface="Calibri"/>
              </a:rPr>
              <a:t>Mike joined Novell in 1998 as the lead to new product and business opportunity development in the Novell Directory Services(NDS) and Novell's Intelligent Caching System. Mike identifies market opportunities for Novell technologies and invent new products, partnerships, and new lines of business.</a:t>
            </a:r>
          </a:p>
          <a:p>
            <a:pPr>
              <a:buFont typeface="Calibri" panose="020B0604020202020204" pitchFamily="34" charset="0"/>
              <a:buChar char="-"/>
            </a:pPr>
            <a:r>
              <a:rPr lang="en-US" sz="2400" dirty="0">
                <a:cs typeface="Calibri"/>
              </a:rPr>
              <a:t>Mike has a successful record of working with entrepreneurs and companies dedicated to building values and advancing technology innovations and applications. Mike brings a wealth of high-technology operations experiences and entrepreneurial expertise into companies' technologies.</a:t>
            </a:r>
          </a:p>
        </p:txBody>
      </p:sp>
      <p:pic>
        <p:nvPicPr>
          <p:cNvPr id="5" name="Picture 5">
            <a:extLst>
              <a:ext uri="{FF2B5EF4-FFF2-40B4-BE49-F238E27FC236}">
                <a16:creationId xmlns:a16="http://schemas.microsoft.com/office/drawing/2014/main" id="{73D2E3BD-AD44-71A0-06E3-83752AABEE22}"/>
              </a:ext>
            </a:extLst>
          </p:cNvPr>
          <p:cNvPicPr>
            <a:picLocks noChangeAspect="1"/>
          </p:cNvPicPr>
          <p:nvPr/>
        </p:nvPicPr>
        <p:blipFill>
          <a:blip r:embed="rId2"/>
          <a:stretch>
            <a:fillRect/>
          </a:stretch>
        </p:blipFill>
        <p:spPr>
          <a:xfrm>
            <a:off x="10528809" y="-50590"/>
            <a:ext cx="1658608" cy="1582048"/>
          </a:xfrm>
          <a:prstGeom prst="rect">
            <a:avLst/>
          </a:prstGeom>
        </p:spPr>
      </p:pic>
    </p:spTree>
    <p:extLst>
      <p:ext uri="{BB962C8B-B14F-4D97-AF65-F5344CB8AC3E}">
        <p14:creationId xmlns:p14="http://schemas.microsoft.com/office/powerpoint/2010/main" val="269918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FGFGFFG</a:t>
            </a: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F3BC7-0AA6-21F9-5C9D-F8AC5832541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Java: Patrick Naughton</a:t>
            </a:r>
            <a:endParaRPr lang="en-US" sz="4000" dirty="0">
              <a:cs typeface="Calibri Light"/>
            </a:endParaRPr>
          </a:p>
        </p:txBody>
      </p:sp>
      <p:sp>
        <p:nvSpPr>
          <p:cNvPr id="3" name="Content Placeholder 2">
            <a:extLst>
              <a:ext uri="{FF2B5EF4-FFF2-40B4-BE49-F238E27FC236}">
                <a16:creationId xmlns:a16="http://schemas.microsoft.com/office/drawing/2014/main" id="{9354D4F0-3681-16BB-E6C5-9E5429E0F447}"/>
              </a:ext>
            </a:extLst>
          </p:cNvPr>
          <p:cNvSpPr>
            <a:spLocks noGrp="1"/>
          </p:cNvSpPr>
          <p:nvPr>
            <p:ph idx="1"/>
          </p:nvPr>
        </p:nvSpPr>
        <p:spPr>
          <a:xfrm>
            <a:off x="5751" y="1599330"/>
            <a:ext cx="12182558" cy="5063583"/>
          </a:xfrm>
        </p:spPr>
        <p:txBody>
          <a:bodyPr anchor="ctr">
            <a:normAutofit/>
          </a:bodyPr>
          <a:lstStyle/>
          <a:p>
            <a:pPr marL="342900" indent="-342900">
              <a:buFont typeface="Calibri" panose="020B0604020202020204" pitchFamily="34" charset="0"/>
              <a:buChar char="-"/>
            </a:pPr>
            <a:endParaRPr lang="en-US" sz="2000" dirty="0">
              <a:cs typeface="Calibri"/>
            </a:endParaRPr>
          </a:p>
          <a:p>
            <a:pPr marL="0" indent="0">
              <a:buNone/>
            </a:pPr>
            <a:endParaRPr lang="en-US" sz="2000" dirty="0">
              <a:cs typeface="Calibri"/>
            </a:endParaRPr>
          </a:p>
        </p:txBody>
      </p:sp>
      <p:sp>
        <p:nvSpPr>
          <p:cNvPr id="6" name="TextBox 5">
            <a:extLst>
              <a:ext uri="{FF2B5EF4-FFF2-40B4-BE49-F238E27FC236}">
                <a16:creationId xmlns:a16="http://schemas.microsoft.com/office/drawing/2014/main" id="{6FA563BF-4B6A-AC9C-43C2-BBB7B81CA3AD}"/>
              </a:ext>
            </a:extLst>
          </p:cNvPr>
          <p:cNvSpPr txBox="1"/>
          <p:nvPr/>
        </p:nvSpPr>
        <p:spPr>
          <a:xfrm>
            <a:off x="162127" y="1848255"/>
            <a:ext cx="11284085" cy="520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400" dirty="0">
                <a:cs typeface="Calibri"/>
              </a:rPr>
              <a:t>Patrick is an American software developer and one of the creators of the Java programming language</a:t>
            </a:r>
          </a:p>
          <a:p>
            <a:pPr marL="285750" indent="-285750">
              <a:buFont typeface="Calibri"/>
              <a:buChar char="-"/>
            </a:pPr>
            <a:r>
              <a:rPr lang="en-US" sz="2400" dirty="0">
                <a:cs typeface="Calibri"/>
              </a:rPr>
              <a:t>While at </a:t>
            </a:r>
            <a:r>
              <a:rPr lang="en-US" sz="2400" dirty="0">
                <a:ea typeface="+mn-lt"/>
                <a:cs typeface="+mn-lt"/>
              </a:rPr>
              <a:t>Sun Microsystems Corporation, Patrick became frustrated with the state of Sun's C++ and C API tools. Patrick worked with James and Mike onto the "Green Project", attempting to develop a new technology for programming next generation smart appliances.</a:t>
            </a:r>
          </a:p>
          <a:p>
            <a:pPr marL="285750" indent="-285750">
              <a:buFont typeface="Calibri"/>
              <a:buChar char="-"/>
            </a:pPr>
            <a:r>
              <a:rPr lang="en-US" sz="2400" dirty="0">
                <a:cs typeface="Calibri"/>
              </a:rPr>
              <a:t>Patrick graduated from Clarkson University</a:t>
            </a:r>
          </a:p>
          <a:p>
            <a:pPr marL="285750" indent="-285750">
              <a:buFont typeface="Calibri"/>
              <a:buChar char="-"/>
            </a:pPr>
            <a:r>
              <a:rPr lang="en-US" sz="2400" dirty="0">
                <a:cs typeface="Calibri"/>
              </a:rPr>
              <a:t>After leaving </a:t>
            </a:r>
            <a:r>
              <a:rPr lang="en-US" sz="2400" dirty="0">
                <a:ea typeface="+mn-lt"/>
                <a:cs typeface="+mn-lt"/>
              </a:rPr>
              <a:t>Sun Microsystems Corporation, Patrick joined Starwave to develop Java server applications for web sites. He then joined Walt Disney for the executive vice president position in 1998.</a:t>
            </a:r>
          </a:p>
          <a:p>
            <a:pPr marL="285750" indent="-285750">
              <a:buFont typeface="Calibri"/>
              <a:buChar char="-"/>
            </a:pPr>
            <a:r>
              <a:rPr lang="en-US" sz="2400" dirty="0">
                <a:cs typeface="Calibri"/>
              </a:rPr>
              <a:t>In 1999, Patrick violated laws and was found guilty of crime arrest. He served five years of probation and nine months of home detention, along with $20,000 fine.</a:t>
            </a:r>
          </a:p>
          <a:p>
            <a:pPr marL="285750" indent="-285750">
              <a:buFont typeface="Calibri"/>
              <a:buChar char="-"/>
            </a:pPr>
            <a:r>
              <a:rPr lang="en-US" sz="2400" dirty="0">
                <a:cs typeface="Calibri"/>
              </a:rPr>
              <a:t>There isn't any more information found in the internet of Patrick since arrest.</a:t>
            </a:r>
          </a:p>
          <a:p>
            <a:pPr marL="285750" indent="-285750">
              <a:buFont typeface="Calibri"/>
              <a:buChar char="-"/>
            </a:pPr>
            <a:endParaRPr lang="en-US" sz="2000" dirty="0">
              <a:cs typeface="Calibri"/>
            </a:endParaRPr>
          </a:p>
        </p:txBody>
      </p:sp>
      <p:pic>
        <p:nvPicPr>
          <p:cNvPr id="7" name="Picture 8">
            <a:extLst>
              <a:ext uri="{FF2B5EF4-FFF2-40B4-BE49-F238E27FC236}">
                <a16:creationId xmlns:a16="http://schemas.microsoft.com/office/drawing/2014/main" id="{4156A5F9-28BF-3DA8-82B7-9082DC7A081A}"/>
              </a:ext>
            </a:extLst>
          </p:cNvPr>
          <p:cNvPicPr>
            <a:picLocks noChangeAspect="1"/>
          </p:cNvPicPr>
          <p:nvPr/>
        </p:nvPicPr>
        <p:blipFill>
          <a:blip r:embed="rId2"/>
          <a:stretch>
            <a:fillRect/>
          </a:stretch>
        </p:blipFill>
        <p:spPr>
          <a:xfrm>
            <a:off x="10710324" y="-2336"/>
            <a:ext cx="1367466" cy="1658068"/>
          </a:xfrm>
          <a:prstGeom prst="rect">
            <a:avLst/>
          </a:prstGeom>
        </p:spPr>
      </p:pic>
    </p:spTree>
    <p:extLst>
      <p:ext uri="{BB962C8B-B14F-4D97-AF65-F5344CB8AC3E}">
        <p14:creationId xmlns:p14="http://schemas.microsoft.com/office/powerpoint/2010/main" val="25923307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C2D1F"/>
      </a:dk2>
      <a:lt2>
        <a:srgbClr val="FAF2C5"/>
      </a:lt2>
      <a:accent1>
        <a:srgbClr val="EA9736"/>
      </a:accent1>
      <a:accent2>
        <a:srgbClr val="EACF56"/>
      </a:accent2>
      <a:accent3>
        <a:srgbClr val="77D4D6"/>
      </a:accent3>
      <a:accent4>
        <a:srgbClr val="54AFDC"/>
      </a:accent4>
      <a:accent5>
        <a:srgbClr val="88C363"/>
      </a:accent5>
      <a:accent6>
        <a:srgbClr val="D9D899"/>
      </a:accent6>
      <a:hlink>
        <a:srgbClr val="A7A574"/>
      </a:hlink>
      <a:folHlink>
        <a:srgbClr val="8B887A"/>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9B359FC9-1E88-4883-B31D-CCECAE2A7B38}"/>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30</Slides>
  <Notes>0</Notes>
  <HiddenSlides>0</HiddenSlide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Madison</vt:lpstr>
      <vt:lpstr>Office Theme</vt:lpstr>
      <vt:lpstr>Java Virtual Machine(JVM)</vt:lpstr>
      <vt:lpstr>Team introduction </vt:lpstr>
      <vt:lpstr>Project introduction </vt:lpstr>
      <vt:lpstr>Discussion Points Java Virtual Machine </vt:lpstr>
      <vt:lpstr>History of Java</vt:lpstr>
      <vt:lpstr>Java: the roots</vt:lpstr>
      <vt:lpstr>Java: James Gosling</vt:lpstr>
      <vt:lpstr>Java: Mike Sheridan</vt:lpstr>
      <vt:lpstr>Java: Patrick Naughton</vt:lpstr>
      <vt:lpstr>Java: the goal</vt:lpstr>
      <vt:lpstr>Java: development</vt:lpstr>
      <vt:lpstr>Java: first release</vt:lpstr>
      <vt:lpstr>Java: the new era</vt:lpstr>
      <vt:lpstr>Java: the future</vt:lpstr>
      <vt:lpstr>Java Class File Structure</vt:lpstr>
      <vt:lpstr>Java Class File</vt:lpstr>
      <vt:lpstr>Java Class File Layout and Structure</vt:lpstr>
      <vt:lpstr>Magic Number</vt:lpstr>
      <vt:lpstr>Version of Class File Format</vt:lpstr>
      <vt:lpstr>Constant Pool</vt:lpstr>
      <vt:lpstr>Access Flags</vt:lpstr>
      <vt:lpstr>This Class</vt:lpstr>
      <vt:lpstr>Super Class</vt:lpstr>
      <vt:lpstr>Interface</vt:lpstr>
      <vt:lpstr>Fields</vt:lpstr>
      <vt:lpstr>Methods</vt:lpstr>
      <vt:lpstr>Attributes</vt:lpstr>
      <vt:lpstr>Resources</vt:lpstr>
      <vt:lpstr>Project 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1008</cp:revision>
  <dcterms:created xsi:type="dcterms:W3CDTF">2023-05-30T23:42:17Z</dcterms:created>
  <dcterms:modified xsi:type="dcterms:W3CDTF">2023-06-04T17:05:16Z</dcterms:modified>
</cp:coreProperties>
</file>